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86" r:id="rId2"/>
    <p:sldId id="257" r:id="rId3"/>
    <p:sldId id="258" r:id="rId4"/>
    <p:sldId id="259" r:id="rId5"/>
    <p:sldId id="279" r:id="rId6"/>
    <p:sldId id="261" r:id="rId7"/>
    <p:sldId id="280" r:id="rId8"/>
    <p:sldId id="263" r:id="rId9"/>
    <p:sldId id="282" r:id="rId10"/>
    <p:sldId id="265" r:id="rId11"/>
    <p:sldId id="283" r:id="rId12"/>
    <p:sldId id="267" r:id="rId13"/>
    <p:sldId id="268" r:id="rId14"/>
    <p:sldId id="269" r:id="rId15"/>
    <p:sldId id="271" r:id="rId16"/>
    <p:sldId id="285"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Hesketh" initials="VH" lastIdx="1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F2FF"/>
    <a:srgbClr val="007C73"/>
    <a:srgbClr val="FF66FF"/>
    <a:srgbClr val="005F64"/>
    <a:srgbClr val="F9F9F5"/>
    <a:srgbClr val="FBFBF3"/>
    <a:srgbClr val="F8FAF9"/>
    <a:srgbClr val="FFFFFF"/>
    <a:srgbClr val="F2F5EB"/>
    <a:srgbClr val="F4F6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p:restoredTop sz="77872" autoAdjust="0"/>
  </p:normalViewPr>
  <p:slideViewPr>
    <p:cSldViewPr snapToGrid="0" snapToObjects="1">
      <p:cViewPr varScale="1">
        <p:scale>
          <a:sx n="90" d="100"/>
          <a:sy n="90" d="100"/>
        </p:scale>
        <p:origin x="936"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117A8-C624-4005-B0C0-EE12228644D3}" type="datetimeFigureOut">
              <a:rPr lang="en-GB" smtClean="0"/>
              <a:t>17/10/2018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54504-1D97-435D-B3CB-5AF9F0EF7D52}" type="slidenum">
              <a:rPr lang="en-GB" smtClean="0"/>
              <a:t>‹#›</a:t>
            </a:fld>
            <a:endParaRPr lang="en-GB"/>
          </a:p>
        </p:txBody>
      </p:sp>
    </p:spTree>
    <p:extLst>
      <p:ext uri="{BB962C8B-B14F-4D97-AF65-F5344CB8AC3E}">
        <p14:creationId xmlns:p14="http://schemas.microsoft.com/office/powerpoint/2010/main" val="413143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Explain that you work in the Contextual Admissions team at the University of Leeds and that you are going to talk about the Access</a:t>
            </a:r>
            <a:r>
              <a:rPr lang="en-GB" baseline="0" dirty="0"/>
              <a:t> to Leeds scheme. </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a:t>
            </a:fld>
            <a:endParaRPr lang="en-GB"/>
          </a:p>
        </p:txBody>
      </p:sp>
    </p:spTree>
    <p:extLst>
      <p:ext uri="{BB962C8B-B14F-4D97-AF65-F5344CB8AC3E}">
        <p14:creationId xmlns:p14="http://schemas.microsoft.com/office/powerpoint/2010/main" val="1334011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altLang="en-US" dirty="0" smtClean="0">
                <a:latin typeface="Arial" panose="020B0604020202020204" pitchFamily="34" charset="0"/>
              </a:rPr>
              <a:t>During</a:t>
            </a:r>
            <a:r>
              <a:rPr lang="en-US" altLang="en-US" baseline="0" dirty="0" smtClean="0">
                <a:latin typeface="Arial" panose="020B0604020202020204" pitchFamily="34" charset="0"/>
              </a:rPr>
              <a:t> the Easter Holidays in March / April, we’ll have our </a:t>
            </a:r>
            <a:r>
              <a:rPr lang="en-US" altLang="en-US" dirty="0" smtClean="0">
                <a:latin typeface="Arial" panose="020B0604020202020204" pitchFamily="34" charset="0"/>
              </a:rPr>
              <a:t>Launch event, and will be to</a:t>
            </a:r>
            <a:r>
              <a:rPr lang="en-US" altLang="en-US" baseline="0" dirty="0" smtClean="0">
                <a:latin typeface="Arial" panose="020B0604020202020204" pitchFamily="34" charset="0"/>
              </a:rPr>
              <a:t> coincide with the </a:t>
            </a:r>
            <a:r>
              <a:rPr lang="en-US" altLang="en-US" dirty="0" smtClean="0">
                <a:latin typeface="Arial" panose="020B0604020202020204" pitchFamily="34" charset="0"/>
              </a:rPr>
              <a:t>start of the module. You’ll find out more about the module and what’s expected of you. You’ll get to meet our lovely staff team and current university students and ask them any questions you might have, and you’ll also get to meet other people doing Access</a:t>
            </a:r>
            <a:r>
              <a:rPr lang="en-US" altLang="en-US" baseline="0" dirty="0" smtClean="0">
                <a:latin typeface="Arial" panose="020B0604020202020204" pitchFamily="34" charset="0"/>
              </a:rPr>
              <a:t> to Leeds from all across the country and get a bit more familiar with the Leeds campus. </a:t>
            </a:r>
          </a:p>
          <a:p>
            <a:pPr eaLnBrk="1" hangingPunct="1">
              <a:buFontTx/>
              <a:buNone/>
            </a:pPr>
            <a:endParaRPr lang="en-US" altLang="en-US" dirty="0" smtClean="0">
              <a:latin typeface="Arial" panose="020B0604020202020204" pitchFamily="34" charset="0"/>
            </a:endParaRPr>
          </a:p>
          <a:p>
            <a:pPr eaLnBrk="1" hangingPunct="1">
              <a:buFontTx/>
              <a:buNone/>
            </a:pPr>
            <a:r>
              <a:rPr lang="en-US" altLang="en-US" dirty="0" smtClean="0">
                <a:latin typeface="Arial" panose="020B0604020202020204" pitchFamily="34" charset="0"/>
              </a:rPr>
              <a:t>In September we’ll be having our Welcome Event –  a bit of fun, celebration and congratulations for you gaining your place at Leeds. It’s also a chance for you to meet other students from your course and hopefully make some</a:t>
            </a:r>
            <a:r>
              <a:rPr lang="en-US" altLang="en-US" baseline="0" dirty="0" smtClean="0">
                <a:latin typeface="Arial" panose="020B0604020202020204" pitchFamily="34" charset="0"/>
              </a:rPr>
              <a:t> friends before term actually starts – all just before the crazy-busyness of </a:t>
            </a:r>
            <a:r>
              <a:rPr lang="en-US" altLang="en-US" baseline="0" dirty="0" err="1" smtClean="0">
                <a:latin typeface="Arial" panose="020B0604020202020204" pitchFamily="34" charset="0"/>
              </a:rPr>
              <a:t>Freshers’</a:t>
            </a:r>
            <a:r>
              <a:rPr lang="en-US" altLang="en-US" baseline="0" dirty="0" smtClean="0">
                <a:latin typeface="Arial" panose="020B0604020202020204" pitchFamily="34" charset="0"/>
              </a:rPr>
              <a:t> week! There’ll also be an opportunity to</a:t>
            </a:r>
            <a:r>
              <a:rPr lang="en-US" altLang="en-US" dirty="0" smtClean="0">
                <a:latin typeface="Arial" panose="020B0604020202020204" pitchFamily="34" charset="0"/>
              </a:rPr>
              <a:t> find out more about life at University,</a:t>
            </a:r>
            <a:r>
              <a:rPr lang="en-US" altLang="en-US" baseline="0" dirty="0" smtClean="0">
                <a:latin typeface="Arial" panose="020B0604020202020204" pitchFamily="34" charset="0"/>
              </a:rPr>
              <a:t> start to settle in</a:t>
            </a:r>
            <a:r>
              <a:rPr lang="en-US" altLang="en-US" dirty="0" smtClean="0">
                <a:latin typeface="Arial" panose="020B0604020202020204" pitchFamily="34" charset="0"/>
              </a:rPr>
              <a:t>, and ask any final questions you might have before your big move!</a:t>
            </a:r>
          </a:p>
          <a:p>
            <a:pPr eaLnBrk="1" hangingPunct="1">
              <a:buFontTx/>
              <a:buNone/>
            </a:pP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10</a:t>
            </a:fld>
            <a:endParaRPr lang="en-GB"/>
          </a:p>
        </p:txBody>
      </p:sp>
    </p:spTree>
    <p:extLst>
      <p:ext uri="{BB962C8B-B14F-4D97-AF65-F5344CB8AC3E}">
        <p14:creationId xmlns:p14="http://schemas.microsoft.com/office/powerpoint/2010/main" val="281354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Plus Programme is our</a:t>
            </a:r>
            <a:r>
              <a:rPr lang="en-GB" baseline="0" dirty="0" smtClean="0"/>
              <a:t> exclusive on-course support programme for all students who have come through the Access to Leeds scheme. We recognised that students felt very well supported throughout participating in Access to Leeds, so wanted to continue to offer additional support once they arrived at the University. For some students, the transition from school or college into university is a big leap and they may need a bit of extra help to get the best out of their time at Leeds, so we offer the Plus Programme all the way through from </a:t>
            </a:r>
            <a:r>
              <a:rPr lang="en-GB" baseline="0" dirty="0" err="1" smtClean="0"/>
              <a:t>Freshers’</a:t>
            </a:r>
            <a:r>
              <a:rPr lang="en-GB" baseline="0" dirty="0" smtClean="0"/>
              <a:t> Week to graduation. </a:t>
            </a:r>
          </a:p>
          <a:p>
            <a:endParaRPr lang="en-GB" baseline="0" dirty="0" smtClean="0"/>
          </a:p>
          <a:p>
            <a:r>
              <a:rPr lang="en-GB" baseline="0" dirty="0" smtClean="0"/>
              <a:t>The Plus Programme focuses on three main elements: The transition into </a:t>
            </a:r>
            <a:r>
              <a:rPr lang="en-GB" baseline="0" dirty="0" err="1" smtClean="0"/>
              <a:t>uni</a:t>
            </a:r>
            <a:r>
              <a:rPr lang="en-GB" baseline="0" dirty="0" smtClean="0"/>
              <a:t> and settling in; student success, so this includes both academic and personal success; and then employability and careers. It’s all there to help students make the most of their time at Leeds. </a:t>
            </a:r>
          </a:p>
          <a:p>
            <a:endParaRPr lang="en-GB" baseline="0" dirty="0" smtClean="0"/>
          </a:p>
          <a:p>
            <a:r>
              <a:rPr lang="en-GB" baseline="0" dirty="0" smtClean="0"/>
              <a:t>It’s all completely voluntary, so if you don’t need any additional support or guidance you don’t have to take part. </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11</a:t>
            </a:fld>
            <a:endParaRPr lang="en-GB"/>
          </a:p>
        </p:txBody>
      </p:sp>
    </p:spTree>
    <p:extLst>
      <p:ext uri="{BB962C8B-B14F-4D97-AF65-F5344CB8AC3E}">
        <p14:creationId xmlns:p14="http://schemas.microsoft.com/office/powerpoint/2010/main" val="371440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(There are animations on this</a:t>
            </a:r>
            <a:r>
              <a:rPr lang="en-GB" i="1" baseline="0" dirty="0" smtClean="0"/>
              <a:t> slide, so click one point at a time)</a:t>
            </a:r>
            <a:endParaRPr lang="en-GB" i="1" dirty="0" smtClean="0"/>
          </a:p>
          <a:p>
            <a:r>
              <a:rPr lang="en-GB" dirty="0" smtClean="0"/>
              <a:t>So, this is a Timeline of the full Access to Leeds process.</a:t>
            </a:r>
          </a:p>
          <a:p>
            <a:r>
              <a:rPr lang="en-GB" dirty="0" smtClean="0"/>
              <a:t>- Applications</a:t>
            </a:r>
            <a:r>
              <a:rPr lang="en-GB" baseline="0" dirty="0" smtClean="0"/>
              <a:t> will open towards the end of September – probably 25</a:t>
            </a:r>
            <a:r>
              <a:rPr lang="en-GB" baseline="30000" dirty="0" smtClean="0"/>
              <a:t>th</a:t>
            </a:r>
            <a:endParaRPr lang="en-GB" baseline="0" dirty="0" smtClean="0"/>
          </a:p>
          <a:p>
            <a:pPr marL="171450" indent="-171450">
              <a:buFontTx/>
              <a:buChar char="-"/>
            </a:pPr>
            <a:r>
              <a:rPr lang="en-GB" baseline="0" dirty="0" smtClean="0"/>
              <a:t>Applications are accepted from September until the end of February. You will do your UCAS application, then around the same time, or shortly after, submit your Access to Leeds application. You’ll then receive your offer decision. </a:t>
            </a:r>
          </a:p>
          <a:p>
            <a:pPr marL="171450" indent="-171450">
              <a:buFontTx/>
              <a:buChar char="-"/>
            </a:pPr>
            <a:r>
              <a:rPr lang="en-GB" baseline="0" dirty="0" smtClean="0"/>
              <a:t>There are two deadlines for sending your application – an early November deadline for anyone applying to Medicine and Dentistry courses and end of February for all other courses. </a:t>
            </a:r>
          </a:p>
          <a:p>
            <a:pPr marL="171450" indent="-171450">
              <a:buFontTx/>
              <a:buChar char="-"/>
            </a:pPr>
            <a:r>
              <a:rPr lang="en-GB" baseline="0" dirty="0" smtClean="0"/>
              <a:t>At the end of March, we launch the Access to Leeds Module</a:t>
            </a:r>
          </a:p>
          <a:p>
            <a:pPr marL="171450" indent="-171450">
              <a:buFontTx/>
              <a:buChar char="-"/>
            </a:pPr>
            <a:r>
              <a:rPr lang="en-GB" baseline="0" dirty="0" smtClean="0"/>
              <a:t>We’ll have events on campus at the start of the module and then students begin working on the module</a:t>
            </a:r>
          </a:p>
          <a:p>
            <a:pPr marL="171450" indent="-171450">
              <a:buFontTx/>
              <a:buChar char="-"/>
            </a:pPr>
            <a:r>
              <a:rPr lang="en-GB" baseline="0" dirty="0" smtClean="0"/>
              <a:t>The module then runs until mid July (with a two week break at the end of May between the two sections)</a:t>
            </a:r>
          </a:p>
          <a:p>
            <a:pPr marL="171450" indent="-171450">
              <a:buFontTx/>
              <a:buChar char="-"/>
            </a:pPr>
            <a:r>
              <a:rPr lang="en-GB" baseline="0" dirty="0" smtClean="0"/>
              <a:t>We’ll send you the results of the module just before A Level results come out in August.</a:t>
            </a:r>
          </a:p>
          <a:p>
            <a:pPr marL="171450" indent="-171450">
              <a:buFontTx/>
              <a:buChar char="-"/>
            </a:pPr>
            <a:r>
              <a:rPr lang="en-GB" baseline="0" dirty="0" smtClean="0"/>
              <a:t>Then, in September, we will welcome successful students to the university. </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12</a:t>
            </a:fld>
            <a:endParaRPr lang="en-GB"/>
          </a:p>
        </p:txBody>
      </p:sp>
    </p:spTree>
    <p:extLst>
      <p:ext uri="{BB962C8B-B14F-4D97-AF65-F5344CB8AC3E}">
        <p14:creationId xmlns:p14="http://schemas.microsoft.com/office/powerpoint/2010/main" val="1002274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to apply to the scheme, you need to visit our website and complete our application form. There’s a student section to complete and then you</a:t>
            </a:r>
            <a:r>
              <a:rPr lang="en-GB" baseline="0" dirty="0" smtClean="0"/>
              <a:t> will need to send it to a tutor or member of staff at school / college who will act as a referee and complete their section. The form is then submitted to us online. You need to complete your UCAS application first, as you will need a UCAS ID to be able to submit for A2L application. </a:t>
            </a:r>
          </a:p>
          <a:p>
            <a:endParaRPr lang="en-GB" baseline="0" dirty="0" smtClean="0"/>
          </a:p>
          <a:p>
            <a:r>
              <a:rPr lang="en-GB" baseline="0" dirty="0" smtClean="0"/>
              <a:t>A reminder of the deadlines…</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13</a:t>
            </a:fld>
            <a:endParaRPr lang="en-GB"/>
          </a:p>
        </p:txBody>
      </p:sp>
    </p:spTree>
    <p:extLst>
      <p:ext uri="{BB962C8B-B14F-4D97-AF65-F5344CB8AC3E}">
        <p14:creationId xmlns:p14="http://schemas.microsoft.com/office/powerpoint/2010/main" val="4052724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I’ll just leave you with a couple of quotes</a:t>
            </a:r>
            <a:r>
              <a:rPr lang="en-GB" baseline="0" dirty="0" smtClean="0"/>
              <a:t> from some of our Access to Leeds students. This is Florence, she’s a 4</a:t>
            </a:r>
            <a:r>
              <a:rPr lang="en-GB" baseline="30000" dirty="0" smtClean="0"/>
              <a:t>th</a:t>
            </a:r>
            <a:r>
              <a:rPr lang="en-GB" baseline="0" dirty="0" smtClean="0"/>
              <a:t> year Medicine student – she’s also our Access to Leeds cover star, so you’ll see her face on all our leaflets and posters! I’ll let you read what Florence had to say…</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14</a:t>
            </a:fld>
            <a:endParaRPr lang="en-GB"/>
          </a:p>
        </p:txBody>
      </p:sp>
    </p:spTree>
    <p:extLst>
      <p:ext uri="{BB962C8B-B14F-4D97-AF65-F5344CB8AC3E}">
        <p14:creationId xmlns:p14="http://schemas.microsoft.com/office/powerpoint/2010/main" val="2146525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are our contact details if you need any further information</a:t>
            </a:r>
          </a:p>
          <a:p>
            <a:endParaRPr lang="en-GB" baseline="0" dirty="0" smtClean="0"/>
          </a:p>
          <a:p>
            <a:r>
              <a:rPr lang="en-GB" baseline="0" dirty="0" smtClean="0"/>
              <a:t>Website for applying</a:t>
            </a:r>
          </a:p>
          <a:p>
            <a:r>
              <a:rPr lang="en-GB" baseline="0" dirty="0" smtClean="0"/>
              <a:t>Phone number or email for any queries</a:t>
            </a:r>
          </a:p>
          <a:p>
            <a:r>
              <a:rPr lang="en-GB" baseline="0" dirty="0" smtClean="0"/>
              <a:t>And please follow us on Twitter!</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15</a:t>
            </a:fld>
            <a:endParaRPr lang="en-GB"/>
          </a:p>
        </p:txBody>
      </p:sp>
    </p:spTree>
    <p:extLst>
      <p:ext uri="{BB962C8B-B14F-4D97-AF65-F5344CB8AC3E}">
        <p14:creationId xmlns:p14="http://schemas.microsoft.com/office/powerpoint/2010/main" val="4047391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thank</a:t>
            </a:r>
            <a:r>
              <a:rPr lang="en-GB" baseline="0" dirty="0" smtClean="0"/>
              <a:t> you very much for listening, and does anyone have any questions?</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16</a:t>
            </a:fld>
            <a:endParaRPr lang="en-GB"/>
          </a:p>
        </p:txBody>
      </p:sp>
    </p:spTree>
    <p:extLst>
      <p:ext uri="{BB962C8B-B14F-4D97-AF65-F5344CB8AC3E}">
        <p14:creationId xmlns:p14="http://schemas.microsoft.com/office/powerpoint/2010/main" val="155098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through the points!</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2</a:t>
            </a:fld>
            <a:endParaRPr lang="en-GB"/>
          </a:p>
        </p:txBody>
      </p:sp>
    </p:spTree>
    <p:extLst>
      <p:ext uri="{BB962C8B-B14F-4D97-AF65-F5344CB8AC3E}">
        <p14:creationId xmlns:p14="http://schemas.microsoft.com/office/powerpoint/2010/main" val="3964188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smtClean="0"/>
              <a:t>What is Access to Leeds?</a:t>
            </a:r>
          </a:p>
          <a:p>
            <a:pPr marL="171450" indent="-171450">
              <a:buFont typeface="Arial" panose="020B0604020202020204" pitchFamily="34" charset="0"/>
              <a:buChar char="•"/>
            </a:pPr>
            <a:r>
              <a:rPr lang="en-GB" dirty="0" smtClean="0"/>
              <a:t>It’s the</a:t>
            </a:r>
            <a:r>
              <a:rPr lang="en-GB" baseline="0" dirty="0" smtClean="0"/>
              <a:t> University’s alternative admissions scheme, also called contextual admissions scheme, or widening access scheme. </a:t>
            </a:r>
          </a:p>
          <a:p>
            <a:pPr marL="171450" indent="-171450">
              <a:buFont typeface="Arial" panose="020B0604020202020204" pitchFamily="34" charset="0"/>
              <a:buChar char="•"/>
            </a:pPr>
            <a:r>
              <a:rPr lang="en-GB" baseline="0" dirty="0" smtClean="0"/>
              <a:t>The scheme applies to all undergraduate courses and guarantees special consideration on your application to the university if you meet certain criteria, relating to your personal circumstances. </a:t>
            </a:r>
          </a:p>
          <a:p>
            <a:pPr marL="0" indent="0">
              <a:buFont typeface="Arial" panose="020B0604020202020204" pitchFamily="34" charset="0"/>
              <a:buNone/>
            </a:pPr>
            <a:r>
              <a:rPr lang="en-GB" baseline="0" dirty="0" smtClean="0"/>
              <a:t>This can give you an opportunity to receive a reduced offer on the standard entry requirements. </a:t>
            </a:r>
          </a:p>
          <a:p>
            <a:pPr marL="171450" indent="-171450">
              <a:buFont typeface="Arial" panose="020B0604020202020204" pitchFamily="34" charset="0"/>
              <a:buChar char="•"/>
            </a:pPr>
            <a:r>
              <a:rPr lang="en-GB" baseline="0" dirty="0" smtClean="0"/>
              <a:t>So why do we do it? We want to recruit the brightest students, but at the same time we recognise that there is sometimes a wider context around someone’s academic achievements (basically your exam results) and that your grades don’t necessarily tell us everything about an you as an individual</a:t>
            </a:r>
          </a:p>
          <a:p>
            <a:pPr marL="171450" indent="-171450">
              <a:buFont typeface="Arial" panose="020B0604020202020204" pitchFamily="34" charset="0"/>
              <a:buChar char="•"/>
            </a:pPr>
            <a:r>
              <a:rPr lang="en-GB" baseline="0" dirty="0" smtClean="0"/>
              <a:t>We also want a university with a truly diverse mix of students that represents the society that we live in. We do not believe that any factors in a student’s background should be a barrier to them applying to university.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3</a:t>
            </a:fld>
            <a:endParaRPr lang="en-GB"/>
          </a:p>
        </p:txBody>
      </p:sp>
    </p:spTree>
    <p:extLst>
      <p:ext uri="{BB962C8B-B14F-4D97-AF65-F5344CB8AC3E}">
        <p14:creationId xmlns:p14="http://schemas.microsoft.com/office/powerpoint/2010/main" val="158068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i="1" dirty="0" smtClean="0"/>
              <a:t>(There are animations on this</a:t>
            </a:r>
            <a:r>
              <a:rPr lang="en-GB" sz="1000" i="1" baseline="0" dirty="0" smtClean="0"/>
              <a:t> slide, so click one point at a time. Go through each point, expanding on the info as required)</a:t>
            </a:r>
            <a:endParaRPr lang="en-GB" sz="1000" i="1" dirty="0" smtClean="0"/>
          </a:p>
          <a:p>
            <a:r>
              <a:rPr lang="en-GB" sz="1000" dirty="0" smtClean="0"/>
              <a:t>I’m going to through the eligibility criteria for Access to Leeds. So, if you meet two or more from this list, you should be eligible to apply for the scheme.</a:t>
            </a:r>
          </a:p>
          <a:p>
            <a:pPr marL="171450" indent="-171450">
              <a:buFont typeface="Arial" panose="020B0604020202020204" pitchFamily="34" charset="0"/>
              <a:buChar char="•"/>
            </a:pPr>
            <a:r>
              <a:rPr lang="en-GB" sz="1000" dirty="0" smtClean="0"/>
              <a:t>If you are in the first generation of your immediate family to go to university – by immediate family, we basically mean your parents – if brothers or sisters have</a:t>
            </a:r>
            <a:r>
              <a:rPr lang="en-GB" sz="1000" baseline="0" dirty="0" smtClean="0"/>
              <a:t> gone to </a:t>
            </a:r>
            <a:r>
              <a:rPr lang="en-GB" sz="1000" baseline="0" dirty="0" err="1" smtClean="0"/>
              <a:t>uni</a:t>
            </a:r>
            <a:r>
              <a:rPr lang="en-GB" sz="1000" baseline="0" dirty="0" smtClean="0"/>
              <a:t>, this is fine. </a:t>
            </a:r>
          </a:p>
          <a:p>
            <a:pPr marL="171450" indent="-171450">
              <a:buFont typeface="Arial" panose="020B0604020202020204" pitchFamily="34" charset="0"/>
              <a:buChar char="•"/>
            </a:pPr>
            <a:r>
              <a:rPr lang="en-GB" sz="1000" baseline="0" dirty="0" smtClean="0"/>
              <a:t>The next criterion is a financial one. If you come from a household with annual income of £25,000 or less – so you may need to ask your parents about this one. You can demonstrate this in a number of ways: if you received free schools meals during your GCSE studies, OR if you receive the 16-19 bursary in sixth form, or Learner Discretionary payments – with an income threshold of £25,000. If neither of these apply, to can submit a declaration form – this will need to be completed and signed by the main income earner in your home. </a:t>
            </a:r>
          </a:p>
          <a:p>
            <a:pPr marL="171450" indent="-171450">
              <a:buFont typeface="Arial" panose="020B0604020202020204" pitchFamily="34" charset="0"/>
              <a:buChar char="•"/>
            </a:pPr>
            <a:r>
              <a:rPr lang="en-GB" sz="1000" baseline="0" dirty="0" smtClean="0"/>
              <a:t>If you went to a school which achieved below the national average for GCSE results. To check this we use the Attainment 8 score from the Department for Education website. This will apply to the school where you sat your GCSE exams, and checked for the year in which you sat them. </a:t>
            </a:r>
          </a:p>
          <a:p>
            <a:pPr marL="171450" indent="-171450">
              <a:buFont typeface="Arial" panose="020B0604020202020204" pitchFamily="34" charset="0"/>
              <a:buChar char="•"/>
            </a:pPr>
            <a:r>
              <a:rPr lang="en-GB" sz="1000" baseline="0" dirty="0" smtClean="0"/>
              <a:t>If you live in an area which has ‘low progression’ to Higher Education. This measure uses government data based on numbers of people going to university in your particular area. You can easily check if you would be eligible by entering your postcode into the postcode checker on our website (</a:t>
            </a:r>
            <a:r>
              <a:rPr lang="en-GB" sz="1000" i="1" baseline="0" dirty="0" smtClean="0"/>
              <a:t>can demonstrate via link</a:t>
            </a:r>
            <a:r>
              <a:rPr lang="en-GB" sz="1000" baseline="0" dirty="0" smtClean="0"/>
              <a:t>)</a:t>
            </a:r>
          </a:p>
          <a:p>
            <a:pPr marL="171450" indent="-171450">
              <a:buFont typeface="Arial" panose="020B0604020202020204" pitchFamily="34" charset="0"/>
              <a:buChar char="•"/>
            </a:pPr>
            <a:r>
              <a:rPr lang="en-GB" sz="1000" baseline="0" dirty="0" smtClean="0"/>
              <a:t>If your studies have been disrupted in some way because of personal circumstances. This can cover a whole range of things, but could include things like health or medical conditions or serious illness or accidents, bereavements, disruptive family circumstances, serious personal issues, serious illnesses of family members or caring for family members – any really if you feel that you can demonstrate that the situation has adversely affected your studies and will need to tell us about it on your application. Your referee will also need to be aware of the situation and will need to provide verification on their reference. </a:t>
            </a:r>
          </a:p>
          <a:p>
            <a:pPr marL="171450" indent="-171450">
              <a:buFont typeface="Arial" panose="020B0604020202020204" pitchFamily="34" charset="0"/>
              <a:buChar char="•"/>
            </a:pPr>
            <a:r>
              <a:rPr lang="en-GB" sz="1000" baseline="0" dirty="0" smtClean="0"/>
              <a:t>You may meet the next criteria if you are only able to apply to universities that are close to where you live. By close, we mean within 90 mins travel by public transport. By your ‘only option’, we don’t mean that this is a preferred option, but that you have to stay at home or close to home for reasons such as caring for  a family member or that have a medical issue and need to attend hospital. We cannot include financial reasons for this, so you can’t say that you can’t afford to move out of home, because we already have a financial criterion.</a:t>
            </a:r>
          </a:p>
          <a:p>
            <a:pPr marL="171450" indent="-171450">
              <a:buFont typeface="Arial" panose="020B0604020202020204" pitchFamily="34" charset="0"/>
              <a:buChar char="•"/>
            </a:pPr>
            <a:r>
              <a:rPr lang="en-GB" sz="1000" baseline="0" dirty="0" smtClean="0"/>
              <a:t>The final criteria – if you have lived in, or spent any time in care while growing up. </a:t>
            </a:r>
            <a:endParaRPr lang="en-GB" sz="1000" dirty="0"/>
          </a:p>
        </p:txBody>
      </p:sp>
      <p:sp>
        <p:nvSpPr>
          <p:cNvPr id="4" name="Slide Number Placeholder 3"/>
          <p:cNvSpPr>
            <a:spLocks noGrp="1"/>
          </p:cNvSpPr>
          <p:nvPr>
            <p:ph type="sldNum" sz="quarter" idx="10"/>
          </p:nvPr>
        </p:nvSpPr>
        <p:spPr/>
        <p:txBody>
          <a:bodyPr/>
          <a:lstStyle/>
          <a:p>
            <a:fld id="{0B354504-1D97-435D-B3CB-5AF9F0EF7D52}" type="slidenum">
              <a:rPr lang="en-GB" smtClean="0"/>
              <a:t>4</a:t>
            </a:fld>
            <a:endParaRPr lang="en-GB"/>
          </a:p>
        </p:txBody>
      </p:sp>
    </p:spTree>
    <p:extLst>
      <p:ext uri="{BB962C8B-B14F-4D97-AF65-F5344CB8AC3E}">
        <p14:creationId xmlns:p14="http://schemas.microsoft.com/office/powerpoint/2010/main" val="82660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So, why apply to Access to Leeds?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The main reason why people apply to the scheme is the potential to receive a lower offer. So</a:t>
            </a:r>
            <a:r>
              <a:rPr lang="en-GB" baseline="0" dirty="0" smtClean="0"/>
              <a:t> if you have made an application through UCAS to any undergraduate course at the university of Leeds and meet the Access to Leeds criteria, you are guaranteed to receive special consideration on your application</a:t>
            </a:r>
            <a:r>
              <a:rPr lang="en-GB" dirty="0" smtClean="0"/>
              <a:t> –</a:t>
            </a:r>
            <a:r>
              <a:rPr lang="en-GB" baseline="0" dirty="0" smtClean="0"/>
              <a:t> this means you can receive a reduced offer that is typically 2 A Level grades below the standard offer you will see advertised – I’ll show you what this might look like in a minute. </a:t>
            </a:r>
          </a:p>
          <a:p>
            <a:pPr marL="171450" indent="-171450">
              <a:buFont typeface="Arial" panose="020B0604020202020204" pitchFamily="34" charset="0"/>
              <a:buChar char="•"/>
            </a:pPr>
            <a:r>
              <a:rPr lang="en-GB" baseline="0" dirty="0" smtClean="0"/>
              <a:t>As part of the Access to Leeds programme, you will complete our academic module –I’ll talk more about this shortly.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Access to Leeds also supports students with the transition from school or college into university – this can be a really big step and we want to help prepare students for higher education. The module helps you develop the skills that you will need to succeed as an undergraduate student and give you a bit of an introduction to the subject area you are applying to study. The team is also available for general support and advice throughout the whole process of applying to university, up until getting your exam results and beyond. </a:t>
            </a:r>
          </a:p>
          <a:p>
            <a:pPr marL="171450" indent="-171450">
              <a:buFont typeface="Arial" panose="020B0604020202020204" pitchFamily="34" charset="0"/>
              <a:buChar char="•"/>
            </a:pPr>
            <a:r>
              <a:rPr lang="en-GB" baseline="0" dirty="0" smtClean="0"/>
              <a:t>When you take part in the module, you will have contact with a university tutor who will support you in completing an assignment.</a:t>
            </a:r>
          </a:p>
          <a:p>
            <a:pPr marL="171450" indent="-171450">
              <a:buFont typeface="Arial" panose="020B0604020202020204" pitchFamily="34" charset="0"/>
              <a:buChar char="•"/>
            </a:pPr>
            <a:r>
              <a:rPr lang="en-GB" baseline="0" dirty="0" smtClean="0"/>
              <a:t>You will also be invited to take part in events on the campus, so you’ll find out more about the university and get a feel for the place</a:t>
            </a:r>
          </a:p>
          <a:p>
            <a:pPr marL="171450" indent="-171450">
              <a:buFont typeface="Arial" panose="020B0604020202020204" pitchFamily="34" charset="0"/>
              <a:buChar char="•"/>
            </a:pPr>
            <a:r>
              <a:rPr lang="en-GB" baseline="0" dirty="0" smtClean="0"/>
              <a:t>I already talked a bit earlier about scholarships – so if you successfully complete Access to Leeds, you can receive extra consideration if you’ve applied for scholarships – a significant number of Access to Leeds students do receive a scholarship each year. </a:t>
            </a:r>
          </a:p>
          <a:p>
            <a:pPr marL="171450" indent="-171450">
              <a:buFont typeface="Arial" panose="020B0604020202020204" pitchFamily="34" charset="0"/>
              <a:buChar char="•"/>
            </a:pPr>
            <a:r>
              <a:rPr lang="en-GB" baseline="0" dirty="0" smtClean="0"/>
              <a:t>Once you start at university, you will automatically be a part of our Plus Programme – this is extra support that is available throughout your time as a Leeds student – I’ll talk a bit more about this later.  </a:t>
            </a:r>
          </a:p>
          <a:p>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5</a:t>
            </a:fld>
            <a:endParaRPr lang="en-GB"/>
          </a:p>
        </p:txBody>
      </p:sp>
    </p:spTree>
    <p:extLst>
      <p:ext uri="{BB962C8B-B14F-4D97-AF65-F5344CB8AC3E}">
        <p14:creationId xmlns:p14="http://schemas.microsoft.com/office/powerpoint/2010/main" val="971805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what is the Access to Leeds offer and what does it look like?</a:t>
            </a:r>
          </a:p>
          <a:p>
            <a:endParaRPr lang="en-GB" dirty="0" smtClean="0"/>
          </a:p>
          <a:p>
            <a:r>
              <a:rPr lang="en-GB" dirty="0" smtClean="0"/>
              <a:t>If the Admissions tutors have assessed your</a:t>
            </a:r>
            <a:r>
              <a:rPr lang="en-GB" baseline="0" dirty="0" smtClean="0"/>
              <a:t> UCAS application, along with your application to Access to Leeds and decide they want to make you an offer, you will usually receive a standard offer and an alternative offer. </a:t>
            </a:r>
          </a:p>
          <a:p>
            <a:endParaRPr lang="en-GB" baseline="0" dirty="0" smtClean="0"/>
          </a:p>
          <a:p>
            <a:r>
              <a:rPr lang="en-GB" baseline="0" dirty="0" smtClean="0"/>
              <a:t>I’ve given the example of Radiography, which was a really popular course last year. The standard grades that are advertised on the website and in the prospectus are ABB. The Access to Leeds offer would reduce that by two A Level grades, so it would be BBC. If you are taking BTECs, the equivalent in UCAS tariff points would be applied. In most cases, you would get the standard offer, and the alternative offer alongside it, and it will appear on your UCAS Track</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Part of the conditions of receiving your reduced offer will be to complete and pass the Access to Leeds module. You will also make Leeds your Firm choice when you make your Firm and Insurance choices with UCAS.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smtClean="0">
                <a:latin typeface="Arial" panose="020B0604020202020204" pitchFamily="34" charset="0"/>
              </a:rPr>
              <a:t>It’s important to be aware that Access to Leeds does not guarantee that you will receive an offer, but it does mean extra consideration, which essentially means so could still be considered if you might not quite meet the standard entry grades. </a:t>
            </a:r>
            <a:endParaRPr lang="en-US" altLang="en-US" dirty="0" smtClean="0">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6</a:t>
            </a:fld>
            <a:endParaRPr lang="en-GB"/>
          </a:p>
        </p:txBody>
      </p:sp>
    </p:spTree>
    <p:extLst>
      <p:ext uri="{BB962C8B-B14F-4D97-AF65-F5344CB8AC3E}">
        <p14:creationId xmlns:p14="http://schemas.microsoft.com/office/powerpoint/2010/main" val="218045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38BCA2-7409-4193-9299-4C997CEDFA55}" type="slidenum">
              <a:rPr lang="en-GB" altLang="en-US" smtClean="0"/>
              <a:pPr/>
              <a:t>7</a:t>
            </a:fld>
            <a:endParaRPr lang="en-GB" altLang="en-US" smtClean="0"/>
          </a:p>
        </p:txBody>
      </p:sp>
      <p:sp>
        <p:nvSpPr>
          <p:cNvPr id="21507" name="Rectangle 2"/>
          <p:cNvSpPr>
            <a:spLocks noGrp="1" noRot="1" noChangeAspect="1" noChangeArrowheads="1" noTextEdit="1"/>
          </p:cNvSpPr>
          <p:nvPr>
            <p:ph type="sldImg"/>
          </p:nvPr>
        </p:nvSpPr>
        <p:spPr>
          <a:xfrm>
            <a:off x="917575" y="744538"/>
            <a:ext cx="4962525" cy="3722687"/>
          </a:xfrm>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dirty="0" smtClean="0">
                <a:latin typeface="Arial" panose="020B0604020202020204" pitchFamily="34" charset="0"/>
              </a:rPr>
              <a:t>So what is the A2L module, and what does it look like? </a:t>
            </a:r>
            <a:r>
              <a:rPr lang="en-US" altLang="en-US" sz="1000" i="1" dirty="0" smtClean="0">
                <a:latin typeface="Arial" panose="020B0604020202020204" pitchFamily="34" charset="0"/>
              </a:rPr>
              <a:t>(The slide has transitions</a:t>
            </a:r>
            <a:r>
              <a:rPr lang="en-US" altLang="en-US" sz="1000" i="1" baseline="0" dirty="0" smtClean="0">
                <a:latin typeface="Arial" panose="020B0604020202020204" pitchFamily="34" charset="0"/>
              </a:rPr>
              <a:t> that you can click through)</a:t>
            </a:r>
            <a:endParaRPr lang="en-US" altLang="en-US" sz="1000" i="1" dirty="0" smtClean="0">
              <a:latin typeface="Arial" panose="020B0604020202020204" pitchFamily="34" charset="0"/>
            </a:endParaRPr>
          </a:p>
          <a:p>
            <a:pPr eaLnBrk="1" hangingPunct="1"/>
            <a:endParaRPr lang="en-US" altLang="en-US" sz="1000" dirty="0" smtClean="0">
              <a:latin typeface="Arial" panose="020B0604020202020204" pitchFamily="34" charset="0"/>
            </a:endParaRPr>
          </a:p>
          <a:p>
            <a:pPr eaLnBrk="1" hangingPunct="1"/>
            <a:r>
              <a:rPr lang="en-US" altLang="en-US" sz="1000" dirty="0" smtClean="0">
                <a:latin typeface="Arial" panose="020B0604020202020204" pitchFamily="34" charset="0"/>
              </a:rPr>
              <a:t>It’s an online module delivered via the University’s Virtual Learning Environment – this</a:t>
            </a:r>
            <a:r>
              <a:rPr lang="en-US" altLang="en-US" sz="1000" baseline="0" dirty="0" smtClean="0">
                <a:latin typeface="Arial" panose="020B0604020202020204" pitchFamily="34" charset="0"/>
              </a:rPr>
              <a:t> is the University’s online learning platform – you may have used something similar at school / college, like Moodle or Blackboard. The module is designed to help you prepare for university study and help you develop some key student skills.  You’ll become familiar with the online environment and some of the university’s systems and procedures, so you’ll get a bit of a head start</a:t>
            </a:r>
            <a:endParaRPr lang="en-US" altLang="en-US" sz="1000" dirty="0" smtClean="0">
              <a:latin typeface="Arial" panose="020B0604020202020204" pitchFamily="34" charset="0"/>
            </a:endParaRPr>
          </a:p>
          <a:p>
            <a:pPr eaLnBrk="1" hangingPunct="1"/>
            <a:endParaRPr lang="en-US" altLang="en-US" sz="1000" dirty="0" smtClean="0">
              <a:latin typeface="Arial" panose="020B0604020202020204" pitchFamily="34" charset="0"/>
            </a:endParaRPr>
          </a:p>
          <a:p>
            <a:pPr eaLnBrk="1" hangingPunct="1">
              <a:buFontTx/>
              <a:buNone/>
            </a:pPr>
            <a:r>
              <a:rPr lang="en-US" altLang="en-US" sz="1000" dirty="0" smtClean="0">
                <a:latin typeface="Arial" panose="020B0604020202020204" pitchFamily="34" charset="0"/>
              </a:rPr>
              <a:t>There’s two parts to the module, </a:t>
            </a:r>
            <a:r>
              <a:rPr lang="en-US" altLang="en-US" sz="1000" i="1" dirty="0" smtClean="0">
                <a:latin typeface="Arial" panose="020B0604020202020204" pitchFamily="34" charset="0"/>
              </a:rPr>
              <a:t>(click to reveal) </a:t>
            </a:r>
            <a:r>
              <a:rPr lang="en-US" altLang="en-US" sz="1000" dirty="0" smtClean="0">
                <a:latin typeface="Arial" panose="020B0604020202020204" pitchFamily="34" charset="0"/>
              </a:rPr>
              <a:t>the first part is called</a:t>
            </a:r>
            <a:r>
              <a:rPr lang="en-US" altLang="en-US" sz="1000" baseline="0" dirty="0" smtClean="0">
                <a:latin typeface="Arial" panose="020B0604020202020204" pitchFamily="34" charset="0"/>
              </a:rPr>
              <a:t> S</a:t>
            </a:r>
            <a:r>
              <a:rPr lang="en-US" altLang="en-US" sz="1000" dirty="0" smtClean="0">
                <a:latin typeface="Arial" panose="020B0604020202020204" pitchFamily="34" charset="0"/>
              </a:rPr>
              <a:t>tudy Skills – it’s a series of online workshops and exercises designed around developing</a:t>
            </a:r>
            <a:r>
              <a:rPr lang="en-US" altLang="en-US" sz="1000" baseline="0" dirty="0" smtClean="0">
                <a:latin typeface="Arial" panose="020B0604020202020204" pitchFamily="34" charset="0"/>
              </a:rPr>
              <a:t> </a:t>
            </a:r>
            <a:r>
              <a:rPr lang="en-US" altLang="en-US" sz="1000" dirty="0" smtClean="0">
                <a:latin typeface="Arial" panose="020B0604020202020204" pitchFamily="34" charset="0"/>
              </a:rPr>
              <a:t>the skills that</a:t>
            </a:r>
            <a:r>
              <a:rPr lang="en-US" altLang="en-US" sz="1000" baseline="0" dirty="0" smtClean="0">
                <a:latin typeface="Arial" panose="020B0604020202020204" pitchFamily="34" charset="0"/>
              </a:rPr>
              <a:t> will really help in university study. It’s pretty straightforward and it’s assessed by multiple choice questions.</a:t>
            </a:r>
          </a:p>
          <a:p>
            <a:pPr eaLnBrk="1" hangingPunct="1">
              <a:buFontTx/>
              <a:buNone/>
            </a:pPr>
            <a:r>
              <a:rPr lang="en-US" altLang="en-US" sz="1000" dirty="0" smtClean="0">
                <a:latin typeface="Arial" panose="020B0604020202020204" pitchFamily="34" charset="0"/>
              </a:rPr>
              <a:t>You will have six weeks to complete it</a:t>
            </a:r>
            <a:r>
              <a:rPr lang="en-US" altLang="en-US" sz="1000" baseline="0" dirty="0" smtClean="0">
                <a:latin typeface="Arial" panose="020B0604020202020204" pitchFamily="34" charset="0"/>
              </a:rPr>
              <a:t> </a:t>
            </a:r>
            <a:r>
              <a:rPr lang="en-US" altLang="en-US" sz="1000" dirty="0" smtClean="0">
                <a:latin typeface="Arial" panose="020B0604020202020204" pitchFamily="34" charset="0"/>
              </a:rPr>
              <a:t>and we suggest two hours per week </a:t>
            </a:r>
            <a:r>
              <a:rPr lang="en-US" altLang="en-US" sz="1000" baseline="0" dirty="0" smtClean="0">
                <a:latin typeface="Arial" panose="020B0604020202020204" pitchFamily="34" charset="0"/>
              </a:rPr>
              <a:t>is enough to complete this section. </a:t>
            </a:r>
          </a:p>
          <a:p>
            <a:pPr eaLnBrk="1" hangingPunct="1">
              <a:buFontTx/>
              <a:buNone/>
            </a:pPr>
            <a:endParaRPr lang="en-US" altLang="en-US" sz="1000" dirty="0" smtClean="0">
              <a:latin typeface="Arial" panose="020B0604020202020204" pitchFamily="34" charset="0"/>
            </a:endParaRPr>
          </a:p>
          <a:p>
            <a:pPr eaLnBrk="1" hangingPunct="1">
              <a:buFontTx/>
              <a:buNone/>
            </a:pPr>
            <a:r>
              <a:rPr lang="en-US" altLang="en-US" sz="1000" dirty="0" smtClean="0">
                <a:latin typeface="Arial" panose="020B0604020202020204" pitchFamily="34" charset="0"/>
              </a:rPr>
              <a:t>As long as you successfully complete the first part of the module, you will go on to the second section – </a:t>
            </a:r>
            <a:r>
              <a:rPr lang="en-US" altLang="en-US" sz="1000" i="1" dirty="0" smtClean="0">
                <a:latin typeface="Arial" panose="020B0604020202020204" pitchFamily="34" charset="0"/>
              </a:rPr>
              <a:t>(click to reveal) </a:t>
            </a:r>
            <a:r>
              <a:rPr lang="en-US" altLang="en-US" sz="1000" dirty="0" smtClean="0">
                <a:latin typeface="Arial" panose="020B0604020202020204" pitchFamily="34" charset="0"/>
              </a:rPr>
              <a:t>the Subject specific assignment – this</a:t>
            </a:r>
            <a:r>
              <a:rPr lang="en-US" altLang="en-US" sz="1000" baseline="0" dirty="0" smtClean="0">
                <a:latin typeface="Arial" panose="020B0604020202020204" pitchFamily="34" charset="0"/>
              </a:rPr>
              <a:t> will be</a:t>
            </a:r>
            <a:r>
              <a:rPr lang="en-US" altLang="en-US" sz="1000" dirty="0" smtClean="0">
                <a:latin typeface="Arial" panose="020B0604020202020204" pitchFamily="34" charset="0"/>
              </a:rPr>
              <a:t> related to what you are hoping to study. It’s a taster of the subject</a:t>
            </a:r>
            <a:r>
              <a:rPr lang="en-US" altLang="en-US" sz="1000" baseline="0" dirty="0" smtClean="0">
                <a:latin typeface="Arial" panose="020B0604020202020204" pitchFamily="34" charset="0"/>
              </a:rPr>
              <a:t> – and is generally an essay</a:t>
            </a:r>
            <a:r>
              <a:rPr lang="en-US" altLang="en-US" sz="1000" dirty="0" smtClean="0">
                <a:latin typeface="Arial" panose="020B0604020202020204" pitchFamily="34" charset="0"/>
              </a:rPr>
              <a:t> 1250 words, the title being set by a tutor from the department you have applied to.</a:t>
            </a:r>
            <a:r>
              <a:rPr lang="en-US" altLang="en-US" sz="1000" baseline="0" dirty="0" smtClean="0">
                <a:latin typeface="Arial" panose="020B0604020202020204" pitchFamily="34" charset="0"/>
              </a:rPr>
              <a:t> There are a few exceptions – some subject areas have a set of online tests to complete, or it could be a mini-project. You will be able to communicate with the tutor throughout the assignment, ask them questions and have them feedback on a draft of your work . </a:t>
            </a:r>
            <a:r>
              <a:rPr lang="en-US" altLang="en-US" sz="1000" dirty="0" smtClean="0">
                <a:latin typeface="Arial" panose="020B0604020202020204" pitchFamily="34" charset="0"/>
              </a:rPr>
              <a:t>You will also have access to the</a:t>
            </a:r>
            <a:r>
              <a:rPr lang="en-US" altLang="en-US" sz="1000" baseline="0" dirty="0" smtClean="0">
                <a:latin typeface="Arial" panose="020B0604020202020204" pitchFamily="34" charset="0"/>
              </a:rPr>
              <a:t> </a:t>
            </a:r>
            <a:r>
              <a:rPr lang="en-US" altLang="en-US" sz="1000" dirty="0" smtClean="0">
                <a:latin typeface="Arial" panose="020B0604020202020204" pitchFamily="34" charset="0"/>
              </a:rPr>
              <a:t>University library,</a:t>
            </a:r>
            <a:r>
              <a:rPr lang="en-US" altLang="en-US" sz="1000" baseline="0" dirty="0" smtClean="0">
                <a:latin typeface="Arial" panose="020B0604020202020204" pitchFamily="34" charset="0"/>
              </a:rPr>
              <a:t> so you will</a:t>
            </a:r>
            <a:r>
              <a:rPr lang="en-US" altLang="en-US" sz="1000" dirty="0" smtClean="0">
                <a:latin typeface="Arial" panose="020B0604020202020204" pitchFamily="34" charset="0"/>
              </a:rPr>
              <a:t> get a taster of what academic learning resources are like.</a:t>
            </a:r>
          </a:p>
          <a:p>
            <a:pPr eaLnBrk="1" hangingPunct="1">
              <a:buFontTx/>
              <a:buNone/>
            </a:pPr>
            <a:endParaRPr lang="en-US" altLang="en-US" sz="1000" dirty="0" smtClean="0">
              <a:latin typeface="Arial" panose="020B0604020202020204" pitchFamily="34" charset="0"/>
            </a:endParaRPr>
          </a:p>
          <a:p>
            <a:pPr eaLnBrk="1" hangingPunct="1">
              <a:buFontTx/>
              <a:buNone/>
            </a:pPr>
            <a:r>
              <a:rPr lang="en-US" altLang="en-US" sz="1000" dirty="0" smtClean="0">
                <a:latin typeface="Arial" panose="020B0604020202020204" pitchFamily="34" charset="0"/>
              </a:rPr>
              <a:t>The module is delivered between</a:t>
            </a:r>
            <a:r>
              <a:rPr lang="en-US" altLang="en-US" sz="1000" baseline="0" dirty="0" smtClean="0">
                <a:latin typeface="Arial" panose="020B0604020202020204" pitchFamily="34" charset="0"/>
              </a:rPr>
              <a:t> April and July of your year 13. Therefore you must be available and have internet access during this time. With a very small number of exceptions, the module is entirely online, so you do not need to come to the university to complete it. We are fully aware that this time overlaps with your exams – but don’t panic! The module is not too much work and is designed to fit around your study commitments and you will learn to manage your time effectively. It is not generally an issue for students to complete the module and we have an extremely high pass rate! 93% this year. </a:t>
            </a:r>
            <a:endParaRPr lang="en-US" altLang="en-US" sz="1000" dirty="0" smtClean="0">
              <a:latin typeface="Arial" panose="020B0604020202020204" pitchFamily="34" charset="0"/>
            </a:endParaRPr>
          </a:p>
          <a:p>
            <a:pPr eaLnBrk="1" hangingPunct="1">
              <a:buFontTx/>
              <a:buChar cha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73036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this is what our VLE</a:t>
            </a:r>
            <a:r>
              <a:rPr lang="en-GB" baseline="0" dirty="0" smtClean="0"/>
              <a:t> looks like  - it’s called Minerva and you’ll get your own login details to access it. The name of the Module is Introduction to Undergraduate Studies. </a:t>
            </a:r>
          </a:p>
          <a:p>
            <a:endParaRPr lang="en-GB" baseline="0" dirty="0" smtClean="0"/>
          </a:p>
          <a:p>
            <a:r>
              <a:rPr lang="en-GB" baseline="0" dirty="0" smtClean="0"/>
              <a:t>You can also access the online library catalogue here – literally hundreds of thousands of online resources!</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8</a:t>
            </a:fld>
            <a:endParaRPr lang="en-GB"/>
          </a:p>
        </p:txBody>
      </p:sp>
    </p:spTree>
    <p:extLst>
      <p:ext uri="{BB962C8B-B14F-4D97-AF65-F5344CB8AC3E}">
        <p14:creationId xmlns:p14="http://schemas.microsoft.com/office/powerpoint/2010/main" val="2006706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the Study Skills topics – you’ll work on things like critical reading and note taking, writing academically, and learn how to reference and avoid plagiarism.</a:t>
            </a:r>
          </a:p>
          <a:p>
            <a:endParaRPr lang="en-GB" baseline="0" dirty="0" smtClean="0"/>
          </a:p>
          <a:p>
            <a:r>
              <a:rPr lang="en-GB" baseline="0" dirty="0" smtClean="0"/>
              <a:t>The exercises are all interactive – there are activities to work through, bits of information to read, videos to watch…</a:t>
            </a:r>
            <a:endParaRPr lang="en-GB" dirty="0"/>
          </a:p>
        </p:txBody>
      </p:sp>
      <p:sp>
        <p:nvSpPr>
          <p:cNvPr id="4" name="Slide Number Placeholder 3"/>
          <p:cNvSpPr>
            <a:spLocks noGrp="1"/>
          </p:cNvSpPr>
          <p:nvPr>
            <p:ph type="sldNum" sz="quarter" idx="10"/>
          </p:nvPr>
        </p:nvSpPr>
        <p:spPr/>
        <p:txBody>
          <a:bodyPr/>
          <a:lstStyle/>
          <a:p>
            <a:fld id="{0B354504-1D97-435D-B3CB-5AF9F0EF7D52}" type="slidenum">
              <a:rPr lang="en-GB" smtClean="0"/>
              <a:t>9</a:t>
            </a:fld>
            <a:endParaRPr lang="en-GB"/>
          </a:p>
        </p:txBody>
      </p:sp>
    </p:spTree>
    <p:extLst>
      <p:ext uri="{BB962C8B-B14F-4D97-AF65-F5344CB8AC3E}">
        <p14:creationId xmlns:p14="http://schemas.microsoft.com/office/powerpoint/2010/main" val="135277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6B072CC-E9C4-F743-8F55-06C9624732C6}"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B072CC-E9C4-F743-8F55-06C9624732C6}"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B072CC-E9C4-F743-8F55-06C9624732C6}"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B072CC-E9C4-F743-8F55-06C9624732C6}"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B072CC-E9C4-F743-8F55-06C9624732C6}" type="datetimeFigureOut">
              <a:rPr lang="en-US" smtClean="0"/>
              <a:t>10/17/2018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6B072CC-E9C4-F743-8F55-06C9624732C6}"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B072CC-E9C4-F743-8F55-06C9624732C6}" type="datetimeFigureOut">
              <a:rPr lang="en-US" smtClean="0"/>
              <a:t>10/17/2018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B072CC-E9C4-F743-8F55-06C9624732C6}" type="datetimeFigureOut">
              <a:rPr lang="en-US" smtClean="0"/>
              <a:t>10/17/2018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072CC-E9C4-F743-8F55-06C9624732C6}" type="datetimeFigureOut">
              <a:rPr lang="en-US" smtClean="0"/>
              <a:t>10/17/2018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072CC-E9C4-F743-8F55-06C9624732C6}"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B072CC-E9C4-F743-8F55-06C9624732C6}" type="datetimeFigureOut">
              <a:rPr lang="en-US" smtClean="0"/>
              <a:t>10/17/2018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0D7792-CE80-7C4A-8EF0-2549868FBB4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072CC-E9C4-F743-8F55-06C9624732C6}" type="datetimeFigureOut">
              <a:rPr lang="en-US" smtClean="0"/>
              <a:t>10/17/2018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D7792-CE80-7C4A-8EF0-2549868FBB4C}" type="slidenum">
              <a:rPr lang="en-US" smtClean="0"/>
              <a:t>‹#›</a:t>
            </a:fld>
            <a:endParaRPr lang="en-US"/>
          </a:p>
        </p:txBody>
      </p:sp>
    </p:spTree>
    <p:extLst>
      <p:ext uri="{BB962C8B-B14F-4D97-AF65-F5344CB8AC3E}">
        <p14:creationId xmlns:p14="http://schemas.microsoft.com/office/powerpoint/2010/main" val="1240654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jpe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microsoft.com/office/2007/relationships/media" Target="../media/media24.m4a"/><Relationship Id="rId13" Type="http://schemas.openxmlformats.org/officeDocument/2006/relationships/audio" Target="../media/media26.m4a"/><Relationship Id="rId18" Type="http://schemas.microsoft.com/office/2007/relationships/media" Target="../media/media29.m4a"/><Relationship Id="rId3" Type="http://schemas.openxmlformats.org/officeDocument/2006/relationships/audio" Target="../media/media21.m4a"/><Relationship Id="rId21" Type="http://schemas.openxmlformats.org/officeDocument/2006/relationships/notesSlide" Target="../notesSlides/notesSlide12.xml"/><Relationship Id="rId7" Type="http://schemas.openxmlformats.org/officeDocument/2006/relationships/audio" Target="../media/media23.m4a"/><Relationship Id="rId12" Type="http://schemas.microsoft.com/office/2007/relationships/media" Target="../media/media26.m4a"/><Relationship Id="rId17" Type="http://schemas.openxmlformats.org/officeDocument/2006/relationships/audio" Target="../media/media28.m4a"/><Relationship Id="rId2" Type="http://schemas.microsoft.com/office/2007/relationships/media" Target="../media/media21.m4a"/><Relationship Id="rId16" Type="http://schemas.microsoft.com/office/2007/relationships/media" Target="../media/media28.m4a"/><Relationship Id="rId20"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media" Target="../media/media23.m4a"/><Relationship Id="rId11" Type="http://schemas.openxmlformats.org/officeDocument/2006/relationships/audio" Target="../media/media25.m4a"/><Relationship Id="rId5" Type="http://schemas.openxmlformats.org/officeDocument/2006/relationships/audio" Target="../media/media22.m4a"/><Relationship Id="rId15" Type="http://schemas.openxmlformats.org/officeDocument/2006/relationships/audio" Target="../media/media27.m4a"/><Relationship Id="rId23" Type="http://schemas.openxmlformats.org/officeDocument/2006/relationships/image" Target="../media/image2.png"/><Relationship Id="rId10" Type="http://schemas.microsoft.com/office/2007/relationships/media" Target="../media/media25.m4a"/><Relationship Id="rId19" Type="http://schemas.openxmlformats.org/officeDocument/2006/relationships/audio" Target="../media/media29.m4a"/><Relationship Id="rId4" Type="http://schemas.microsoft.com/office/2007/relationships/media" Target="../media/media22.m4a"/><Relationship Id="rId9" Type="http://schemas.openxmlformats.org/officeDocument/2006/relationships/audio" Target="../media/media24.m4a"/><Relationship Id="rId14" Type="http://schemas.microsoft.com/office/2007/relationships/media" Target="../media/media27.m4a"/><Relationship Id="rId22"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leeds.ac.uk/projectleeds/info/128005/applying/33/alternative_admissions/2" TargetMode="External"/><Relationship Id="rId5" Type="http://schemas.openxmlformats.org/officeDocument/2006/relationships/image" Target="../media/image1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hyperlink" Target="mailto:accesstoleeds@leeds.ac.uk"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www.leeds.ac.uk/A2L" TargetMode="External"/><Relationship Id="rId5" Type="http://schemas.openxmlformats.org/officeDocument/2006/relationships/image" Target="../media/image3.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9.jpe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microsoft.com/office/2007/relationships/media" Target="../media/media7.m4a"/><Relationship Id="rId13" Type="http://schemas.openxmlformats.org/officeDocument/2006/relationships/audio" Target="../media/media9.m4a"/><Relationship Id="rId18" Type="http://schemas.openxmlformats.org/officeDocument/2006/relationships/slideLayout" Target="../slideLayouts/slideLayout7.xml"/><Relationship Id="rId3" Type="http://schemas.openxmlformats.org/officeDocument/2006/relationships/audio" Target="../media/media4.m4a"/><Relationship Id="rId21" Type="http://schemas.openxmlformats.org/officeDocument/2006/relationships/hyperlink" Target="http://www.leeds.ac.uk/projectleeds/info/128005/applying/232/postcode_search" TargetMode="External"/><Relationship Id="rId7" Type="http://schemas.openxmlformats.org/officeDocument/2006/relationships/audio" Target="../media/media6.m4a"/><Relationship Id="rId12" Type="http://schemas.microsoft.com/office/2007/relationships/media" Target="../media/media9.m4a"/><Relationship Id="rId17" Type="http://schemas.openxmlformats.org/officeDocument/2006/relationships/audio" Target="../media/media11.m4a"/><Relationship Id="rId2" Type="http://schemas.microsoft.com/office/2007/relationships/media" Target="../media/media4.m4a"/><Relationship Id="rId16" Type="http://schemas.microsoft.com/office/2007/relationships/media" Target="../media/media11.m4a"/><Relationship Id="rId20" Type="http://schemas.openxmlformats.org/officeDocument/2006/relationships/image" Target="../media/image5.jpeg"/><Relationship Id="rId1" Type="http://schemas.openxmlformats.org/officeDocument/2006/relationships/tags" Target="../tags/tag2.xml"/><Relationship Id="rId6" Type="http://schemas.microsoft.com/office/2007/relationships/media" Target="../media/media6.m4a"/><Relationship Id="rId11" Type="http://schemas.openxmlformats.org/officeDocument/2006/relationships/audio" Target="../media/media8.m4a"/><Relationship Id="rId5" Type="http://schemas.openxmlformats.org/officeDocument/2006/relationships/audio" Target="../media/media5.m4a"/><Relationship Id="rId15" Type="http://schemas.openxmlformats.org/officeDocument/2006/relationships/audio" Target="../media/media10.m4a"/><Relationship Id="rId10" Type="http://schemas.microsoft.com/office/2007/relationships/media" Target="../media/media8.m4a"/><Relationship Id="rId19" Type="http://schemas.openxmlformats.org/officeDocument/2006/relationships/notesSlide" Target="../notesSlides/notesSlide4.xml"/><Relationship Id="rId4" Type="http://schemas.microsoft.com/office/2007/relationships/media" Target="../media/media5.m4a"/><Relationship Id="rId9" Type="http://schemas.openxmlformats.org/officeDocument/2006/relationships/audio" Target="../media/media7.m4a"/><Relationship Id="rId14" Type="http://schemas.microsoft.com/office/2007/relationships/media" Target="../media/media10.m4a"/><Relationship Id="rId2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3.m4a"/><Relationship Id="rId7" Type="http://schemas.openxmlformats.org/officeDocument/2006/relationships/audio" Target="../media/media15.m4a"/><Relationship Id="rId2" Type="http://schemas.microsoft.com/office/2007/relationships/media" Target="../media/media13.m4a"/><Relationship Id="rId1" Type="http://schemas.openxmlformats.org/officeDocument/2006/relationships/tags" Target="../tags/tag3.xml"/><Relationship Id="rId6" Type="http://schemas.microsoft.com/office/2007/relationships/media" Target="../media/media15.m4a"/><Relationship Id="rId11" Type="http://schemas.openxmlformats.org/officeDocument/2006/relationships/image" Target="../media/image2.png"/><Relationship Id="rId5" Type="http://schemas.openxmlformats.org/officeDocument/2006/relationships/audio" Target="../media/media14.m4a"/><Relationship Id="rId10" Type="http://schemas.openxmlformats.org/officeDocument/2006/relationships/image" Target="../media/image8.jpeg"/><Relationship Id="rId4" Type="http://schemas.microsoft.com/office/2007/relationships/media" Target="../media/media14.m4a"/><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6373"/>
            <a:ext cx="9143999" cy="6866583"/>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3488751"/>
      </p:ext>
    </p:extLst>
  </p:cSld>
  <p:clrMapOvr>
    <a:masterClrMapping/>
  </p:clrMapOvr>
  <mc:AlternateContent xmlns:mc="http://schemas.openxmlformats.org/markup-compatibility/2006" xmlns:p14="http://schemas.microsoft.com/office/powerpoint/2010/main">
    <mc:Choice Requires="p14">
      <p:transition spd="slow" p14:dur="2000" advTm="10570"/>
    </mc:Choice>
    <mc:Fallback xmlns="">
      <p:transition spd="slow" advTm="10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52925" y="2110504"/>
            <a:ext cx="4657725" cy="4462760"/>
          </a:xfrm>
          <a:prstGeom prst="rect">
            <a:avLst/>
          </a:prstGeom>
        </p:spPr>
        <p:txBody>
          <a:bodyPr wrap="square">
            <a:spAutoFit/>
          </a:bodyPr>
          <a:lstStyle/>
          <a:p>
            <a:pPr>
              <a:lnSpc>
                <a:spcPct val="150000"/>
              </a:lnSpc>
            </a:pPr>
            <a:r>
              <a:rPr lang="en-US" sz="2200" b="1" dirty="0">
                <a:solidFill>
                  <a:srgbClr val="005F64"/>
                </a:solidFill>
                <a:ea typeface="Arial" charset="0"/>
                <a:cs typeface="Arial" charset="0"/>
              </a:rPr>
              <a:t>April – A2L </a:t>
            </a:r>
            <a:r>
              <a:rPr lang="en-US" sz="2200" b="1" dirty="0" smtClean="0">
                <a:solidFill>
                  <a:srgbClr val="005F64"/>
                </a:solidFill>
                <a:ea typeface="Arial" charset="0"/>
                <a:cs typeface="Arial" charset="0"/>
              </a:rPr>
              <a:t>Launch </a:t>
            </a:r>
            <a:r>
              <a:rPr lang="en-US" sz="2200" b="1" dirty="0">
                <a:solidFill>
                  <a:srgbClr val="005F64"/>
                </a:solidFill>
                <a:ea typeface="Arial" charset="0"/>
                <a:cs typeface="Arial" charset="0"/>
              </a:rPr>
              <a:t>E</a:t>
            </a:r>
            <a:r>
              <a:rPr lang="en-US" sz="2200" b="1" dirty="0" smtClean="0">
                <a:solidFill>
                  <a:srgbClr val="005F64"/>
                </a:solidFill>
                <a:ea typeface="Arial" charset="0"/>
                <a:cs typeface="Arial" charset="0"/>
              </a:rPr>
              <a:t>vent</a:t>
            </a:r>
            <a:endParaRPr lang="en-US" sz="2200" dirty="0">
              <a:solidFill>
                <a:srgbClr val="005F64"/>
              </a:solidFill>
              <a:ea typeface="Arial" charset="0"/>
              <a:cs typeface="Arial" charset="0"/>
            </a:endParaRPr>
          </a:p>
          <a:p>
            <a:pPr marL="285750" indent="-285750">
              <a:lnSpc>
                <a:spcPct val="150000"/>
              </a:lnSpc>
              <a:buFont typeface="Arial" charset="0"/>
              <a:buChar char="•"/>
            </a:pPr>
            <a:r>
              <a:rPr lang="en-US" dirty="0">
                <a:ea typeface="Arial" charset="0"/>
                <a:cs typeface="Arial" charset="0"/>
              </a:rPr>
              <a:t>Meet current students and staff </a:t>
            </a:r>
          </a:p>
          <a:p>
            <a:pPr marL="285750" indent="-285750">
              <a:lnSpc>
                <a:spcPct val="150000"/>
              </a:lnSpc>
              <a:buFont typeface="Arial" charset="0"/>
              <a:buChar char="•"/>
            </a:pPr>
            <a:r>
              <a:rPr lang="en-US" dirty="0">
                <a:ea typeface="Arial" charset="0"/>
                <a:cs typeface="Arial" charset="0"/>
              </a:rPr>
              <a:t>Meet other A2L students </a:t>
            </a:r>
          </a:p>
          <a:p>
            <a:pPr marL="285750" indent="-285750">
              <a:lnSpc>
                <a:spcPct val="150000"/>
              </a:lnSpc>
              <a:buFont typeface="Arial" charset="0"/>
              <a:buChar char="•"/>
            </a:pPr>
            <a:r>
              <a:rPr lang="en-US" dirty="0">
                <a:ea typeface="Arial" charset="0"/>
                <a:cs typeface="Arial" charset="0"/>
              </a:rPr>
              <a:t>Further A2L and module </a:t>
            </a:r>
            <a:r>
              <a:rPr lang="en-US" dirty="0" smtClean="0">
                <a:ea typeface="Arial" charset="0"/>
                <a:cs typeface="Arial" charset="0"/>
              </a:rPr>
              <a:t>information</a:t>
            </a:r>
            <a:endParaRPr lang="en-US" dirty="0">
              <a:ea typeface="Arial" charset="0"/>
              <a:cs typeface="Arial" charset="0"/>
            </a:endParaRPr>
          </a:p>
          <a:p>
            <a:pPr>
              <a:lnSpc>
                <a:spcPct val="150000"/>
              </a:lnSpc>
            </a:pPr>
            <a:endParaRPr lang="en-US" sz="1000" b="1" dirty="0" smtClean="0">
              <a:ea typeface="Arial" charset="0"/>
              <a:cs typeface="Arial" charset="0"/>
            </a:endParaRPr>
          </a:p>
          <a:p>
            <a:pPr>
              <a:lnSpc>
                <a:spcPct val="150000"/>
              </a:lnSpc>
            </a:pPr>
            <a:r>
              <a:rPr lang="en-US" sz="2200" b="1" dirty="0" smtClean="0">
                <a:solidFill>
                  <a:srgbClr val="005F64"/>
                </a:solidFill>
                <a:ea typeface="Arial" charset="0"/>
                <a:cs typeface="Arial" charset="0"/>
              </a:rPr>
              <a:t>September </a:t>
            </a:r>
            <a:r>
              <a:rPr lang="en-US" sz="2200" b="1" dirty="0">
                <a:solidFill>
                  <a:srgbClr val="005F64"/>
                </a:solidFill>
                <a:ea typeface="Arial" charset="0"/>
                <a:cs typeface="Arial" charset="0"/>
              </a:rPr>
              <a:t>– A2L </a:t>
            </a:r>
            <a:r>
              <a:rPr lang="en-US" sz="2200" b="1" dirty="0" smtClean="0">
                <a:solidFill>
                  <a:srgbClr val="005F64"/>
                </a:solidFill>
                <a:ea typeface="Arial" charset="0"/>
                <a:cs typeface="Arial" charset="0"/>
              </a:rPr>
              <a:t>Welcome </a:t>
            </a:r>
            <a:r>
              <a:rPr lang="en-US" sz="2200" b="1" dirty="0">
                <a:solidFill>
                  <a:srgbClr val="005F64"/>
                </a:solidFill>
                <a:ea typeface="Arial" charset="0"/>
                <a:cs typeface="Arial" charset="0"/>
              </a:rPr>
              <a:t>E</a:t>
            </a:r>
            <a:r>
              <a:rPr lang="en-US" sz="2200" b="1" dirty="0" smtClean="0">
                <a:solidFill>
                  <a:srgbClr val="005F64"/>
                </a:solidFill>
                <a:ea typeface="Arial" charset="0"/>
                <a:cs typeface="Arial" charset="0"/>
              </a:rPr>
              <a:t>vent</a:t>
            </a:r>
            <a:endParaRPr lang="en-US" sz="2200" dirty="0">
              <a:solidFill>
                <a:srgbClr val="005F64"/>
              </a:solidFill>
              <a:ea typeface="Arial" charset="0"/>
              <a:cs typeface="Arial" charset="0"/>
            </a:endParaRPr>
          </a:p>
          <a:p>
            <a:pPr marL="285750" indent="-285750">
              <a:spcBef>
                <a:spcPts val="600"/>
              </a:spcBef>
              <a:buFont typeface="Arial" charset="0"/>
              <a:buChar char="•"/>
            </a:pPr>
            <a:r>
              <a:rPr lang="en-US" dirty="0">
                <a:ea typeface="Arial" charset="0"/>
                <a:cs typeface="Arial" charset="0"/>
              </a:rPr>
              <a:t>Celebrate obtaining a place at the University of </a:t>
            </a:r>
            <a:r>
              <a:rPr lang="en-US" dirty="0" smtClean="0">
                <a:ea typeface="Arial" charset="0"/>
                <a:cs typeface="Arial" charset="0"/>
              </a:rPr>
              <a:t>Leeds</a:t>
            </a:r>
            <a:endParaRPr lang="en-US" dirty="0">
              <a:ea typeface="Arial" charset="0"/>
              <a:cs typeface="Arial" charset="0"/>
            </a:endParaRPr>
          </a:p>
          <a:p>
            <a:pPr marL="285750" indent="-285750">
              <a:lnSpc>
                <a:spcPct val="150000"/>
              </a:lnSpc>
              <a:buFont typeface="Arial" charset="0"/>
              <a:buChar char="•"/>
            </a:pPr>
            <a:r>
              <a:rPr lang="en-US" dirty="0">
                <a:ea typeface="Arial" charset="0"/>
                <a:cs typeface="Arial" charset="0"/>
              </a:rPr>
              <a:t>Meet other students from your course </a:t>
            </a:r>
          </a:p>
          <a:p>
            <a:pPr marL="285750" indent="-285750">
              <a:lnSpc>
                <a:spcPct val="150000"/>
              </a:lnSpc>
              <a:buFont typeface="Arial" charset="0"/>
              <a:buChar char="•"/>
            </a:pPr>
            <a:r>
              <a:rPr lang="en-US" dirty="0">
                <a:ea typeface="Arial" charset="0"/>
                <a:cs typeface="Arial" charset="0"/>
              </a:rPr>
              <a:t>Make new </a:t>
            </a:r>
            <a:r>
              <a:rPr lang="en-US" dirty="0" smtClean="0">
                <a:ea typeface="Arial" charset="0"/>
                <a:cs typeface="Arial" charset="0"/>
              </a:rPr>
              <a:t>friends!</a:t>
            </a:r>
            <a:endParaRPr lang="en-US" dirty="0">
              <a:ea typeface="Arial" charset="0"/>
              <a:cs typeface="Arial" charset="0"/>
            </a:endParaRPr>
          </a:p>
          <a:p>
            <a:pPr marL="285750" indent="-285750">
              <a:lnSpc>
                <a:spcPct val="150000"/>
              </a:lnSpc>
              <a:buFont typeface="Arial" charset="0"/>
              <a:buChar char="•"/>
            </a:pPr>
            <a:r>
              <a:rPr lang="en-US" dirty="0">
                <a:ea typeface="Arial" charset="0"/>
                <a:cs typeface="Arial" charset="0"/>
              </a:rPr>
              <a:t>Visit University student facilities</a:t>
            </a:r>
            <a:endParaRPr lang="en-US" dirty="0">
              <a:effectLst/>
              <a:ea typeface="Arial" charset="0"/>
              <a:cs typeface="Arial" charset="0"/>
            </a:endParaRPr>
          </a:p>
        </p:txBody>
      </p:sp>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38" y="-19050"/>
            <a:ext cx="4232276"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260057" y="1454291"/>
            <a:ext cx="4224338" cy="584775"/>
          </a:xfrm>
          <a:prstGeom prst="rect">
            <a:avLst/>
          </a:prstGeom>
        </p:spPr>
        <p:txBody>
          <a:bodyPr wrap="square">
            <a:spAutoFit/>
          </a:bodyPr>
          <a:lstStyle/>
          <a:p>
            <a:r>
              <a:rPr lang="en-US" sz="3200" b="1" dirty="0">
                <a:ea typeface="Arial" charset="0"/>
                <a:cs typeface="Arial" charset="0"/>
              </a:rPr>
              <a:t>Access to Leeds </a:t>
            </a:r>
            <a:r>
              <a:rPr lang="en-US" sz="3200" b="1" dirty="0" smtClean="0">
                <a:ea typeface="Arial" charset="0"/>
                <a:cs typeface="Arial" charset="0"/>
              </a:rPr>
              <a:t>events </a:t>
            </a:r>
            <a:endParaRPr lang="en-US" sz="3200" b="1" dirty="0">
              <a:ea typeface="Arial" charset="0"/>
              <a:cs typeface="Arial"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030407"/>
      </p:ext>
    </p:extLst>
  </p:cSld>
  <p:clrMapOvr>
    <a:masterClrMapping/>
  </p:clrMapOvr>
  <mc:AlternateContent xmlns:mc="http://schemas.openxmlformats.org/markup-compatibility/2006" xmlns:p14="http://schemas.microsoft.com/office/powerpoint/2010/main">
    <mc:Choice Requires="p14">
      <p:transition spd="slow" p14:dur="2000" advTm="38566"/>
    </mc:Choice>
    <mc:Fallback xmlns="">
      <p:transition spd="slow" advTm="38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21593" y="506541"/>
            <a:ext cx="5574034" cy="584775"/>
          </a:xfrm>
          <a:prstGeom prst="rect">
            <a:avLst/>
          </a:prstGeom>
        </p:spPr>
        <p:txBody>
          <a:bodyPr wrap="square">
            <a:spAutoFit/>
          </a:bodyPr>
          <a:lstStyle/>
          <a:p>
            <a:r>
              <a:rPr lang="en-US" sz="3200" b="1" dirty="0">
                <a:ea typeface="Arial" charset="0"/>
                <a:cs typeface="Arial" charset="0"/>
              </a:rPr>
              <a:t>The Plus Programme</a:t>
            </a:r>
            <a:endParaRPr lang="en-US" sz="3200" dirty="0">
              <a:ea typeface="Arial" charset="0"/>
              <a:cs typeface="Arial" charset="0"/>
            </a:endParaRPr>
          </a:p>
        </p:txBody>
      </p:sp>
      <p:sp>
        <p:nvSpPr>
          <p:cNvPr id="7" name="Rectangle 6"/>
          <p:cNvSpPr/>
          <p:nvPr/>
        </p:nvSpPr>
        <p:spPr>
          <a:xfrm>
            <a:off x="121593" y="1569284"/>
            <a:ext cx="4670000" cy="5078313"/>
          </a:xfrm>
          <a:prstGeom prst="rect">
            <a:avLst/>
          </a:prstGeom>
        </p:spPr>
        <p:txBody>
          <a:bodyPr wrap="square">
            <a:spAutoFit/>
          </a:bodyPr>
          <a:lstStyle/>
          <a:p>
            <a:pPr marL="285750" indent="-285750">
              <a:buFont typeface="Wingdings" panose="05000000000000000000" pitchFamily="2" charset="2"/>
              <a:buChar char="§"/>
            </a:pPr>
            <a:r>
              <a:rPr lang="en-US" sz="2400" dirty="0">
                <a:ea typeface="Arial" charset="0"/>
                <a:cs typeface="Arial" charset="0"/>
              </a:rPr>
              <a:t>Exclusive </a:t>
            </a:r>
            <a:r>
              <a:rPr lang="en-US" sz="2400" dirty="0" smtClean="0">
                <a:ea typeface="Arial" charset="0"/>
                <a:cs typeface="Arial" charset="0"/>
              </a:rPr>
              <a:t>on-course programme</a:t>
            </a:r>
          </a:p>
          <a:p>
            <a:pPr marL="285750" indent="-285750">
              <a:buFont typeface="Wingdings" panose="05000000000000000000" pitchFamily="2" charset="2"/>
              <a:buChar char="§"/>
            </a:pPr>
            <a:endParaRPr lang="en-US" sz="1600" dirty="0">
              <a:ea typeface="Arial" charset="0"/>
              <a:cs typeface="Arial" charset="0"/>
            </a:endParaRPr>
          </a:p>
          <a:p>
            <a:pPr marL="285750" indent="-285750">
              <a:buFont typeface="Wingdings" panose="05000000000000000000" pitchFamily="2" charset="2"/>
              <a:buChar char="§"/>
            </a:pPr>
            <a:r>
              <a:rPr lang="en-US" sz="2400" dirty="0">
                <a:ea typeface="Arial" charset="0"/>
                <a:cs typeface="Arial" charset="0"/>
              </a:rPr>
              <a:t>Supports students throughout </a:t>
            </a:r>
            <a:r>
              <a:rPr lang="en-US" sz="2400" dirty="0" smtClean="0">
                <a:ea typeface="Arial" charset="0"/>
                <a:cs typeface="Arial" charset="0"/>
              </a:rPr>
              <a:t>time </a:t>
            </a:r>
            <a:r>
              <a:rPr lang="en-US" sz="2400" dirty="0">
                <a:ea typeface="Arial" charset="0"/>
                <a:cs typeface="Arial" charset="0"/>
              </a:rPr>
              <a:t>at </a:t>
            </a:r>
            <a:r>
              <a:rPr lang="en-US" sz="2400" dirty="0" smtClean="0">
                <a:ea typeface="Arial" charset="0"/>
                <a:cs typeface="Arial" charset="0"/>
              </a:rPr>
              <a:t>University</a:t>
            </a:r>
          </a:p>
          <a:p>
            <a:pPr marL="285750" indent="-285750">
              <a:buFont typeface="Wingdings" panose="05000000000000000000" pitchFamily="2" charset="2"/>
              <a:buChar char="§"/>
            </a:pPr>
            <a:endParaRPr lang="en-US" sz="1600" dirty="0">
              <a:ea typeface="Arial" charset="0"/>
              <a:cs typeface="Arial" charset="0"/>
            </a:endParaRPr>
          </a:p>
          <a:p>
            <a:pPr marL="285750" indent="-285750">
              <a:buFont typeface="Wingdings" panose="05000000000000000000" pitchFamily="2" charset="2"/>
              <a:buChar char="§"/>
            </a:pPr>
            <a:r>
              <a:rPr lang="en-US" sz="2400" dirty="0" smtClean="0">
                <a:ea typeface="Arial" charset="0"/>
                <a:cs typeface="Arial" charset="0"/>
              </a:rPr>
              <a:t>Focuses on:</a:t>
            </a:r>
          </a:p>
          <a:p>
            <a:pPr>
              <a:lnSpc>
                <a:spcPct val="150000"/>
              </a:lnSpc>
            </a:pPr>
            <a:r>
              <a:rPr lang="en-US" sz="2400" dirty="0" smtClean="0">
                <a:ea typeface="Arial" charset="0"/>
                <a:cs typeface="Arial" charset="0"/>
              </a:rPr>
              <a:t>- Transition and settling in</a:t>
            </a:r>
          </a:p>
          <a:p>
            <a:pPr marL="177800" indent="-177800"/>
            <a:r>
              <a:rPr lang="en-US" sz="2400" dirty="0" smtClean="0">
                <a:ea typeface="Arial" charset="0"/>
                <a:cs typeface="Arial" charset="0"/>
              </a:rPr>
              <a:t>- Student success – academic and   personal</a:t>
            </a:r>
          </a:p>
          <a:p>
            <a:pPr>
              <a:lnSpc>
                <a:spcPct val="150000"/>
              </a:lnSpc>
            </a:pPr>
            <a:r>
              <a:rPr lang="en-US" sz="2400" dirty="0" smtClean="0">
                <a:ea typeface="Arial" charset="0"/>
                <a:cs typeface="Arial" charset="0"/>
              </a:rPr>
              <a:t>- Employability and careers</a:t>
            </a:r>
          </a:p>
          <a:p>
            <a:endParaRPr lang="en-US" sz="1600" dirty="0">
              <a:ea typeface="Arial" charset="0"/>
              <a:cs typeface="Arial" charset="0"/>
            </a:endParaRPr>
          </a:p>
          <a:p>
            <a:pPr marL="285750" indent="-285750">
              <a:buFont typeface="Wingdings" panose="05000000000000000000" pitchFamily="2" charset="2"/>
              <a:buChar char="§"/>
            </a:pPr>
            <a:r>
              <a:rPr lang="en-US" sz="2400" dirty="0">
                <a:ea typeface="Arial" charset="0"/>
                <a:cs typeface="Arial" charset="0"/>
              </a:rPr>
              <a:t>M</a:t>
            </a:r>
            <a:r>
              <a:rPr lang="en-US" sz="2400" dirty="0" smtClean="0">
                <a:ea typeface="Arial" charset="0"/>
                <a:cs typeface="Arial" charset="0"/>
              </a:rPr>
              <a:t>ake </a:t>
            </a:r>
            <a:r>
              <a:rPr lang="en-US" sz="2400" dirty="0">
                <a:ea typeface="Arial" charset="0"/>
                <a:cs typeface="Arial" charset="0"/>
              </a:rPr>
              <a:t>the most of your time at </a:t>
            </a:r>
            <a:r>
              <a:rPr lang="en-US" sz="2400" dirty="0" smtClean="0">
                <a:ea typeface="Arial" charset="0"/>
                <a:cs typeface="Arial" charset="0"/>
              </a:rPr>
              <a:t>Leeds!</a:t>
            </a:r>
          </a:p>
          <a:p>
            <a:pPr marL="285750" indent="-285750">
              <a:buFont typeface="Arial" charset="0"/>
              <a:buChar char="•"/>
            </a:pPr>
            <a:endParaRPr lang="en-US" sz="1200" dirty="0">
              <a:effectLst/>
              <a:latin typeface="Arial" charset="0"/>
              <a:ea typeface="Arial" charset="0"/>
              <a:cs typeface="Arial" charset="0"/>
            </a:endParaRPr>
          </a:p>
        </p:txBody>
      </p:sp>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51918" y="1358882"/>
            <a:ext cx="4488873" cy="5499118"/>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7007352"/>
      </p:ext>
    </p:extLst>
  </p:cSld>
  <p:clrMapOvr>
    <a:masterClrMapping/>
  </p:clrMapOvr>
  <mc:AlternateContent xmlns:mc="http://schemas.openxmlformats.org/markup-compatibility/2006" xmlns:p14="http://schemas.microsoft.com/office/powerpoint/2010/main">
    <mc:Choice Requires="p14">
      <p:transition spd="slow" p14:dur="2000" advTm="25586"/>
    </mc:Choice>
    <mc:Fallback xmlns="">
      <p:transition spd="slow" advTm="2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1592" y="601639"/>
            <a:ext cx="6395443" cy="523220"/>
          </a:xfrm>
          <a:prstGeom prst="rect">
            <a:avLst/>
          </a:prstGeom>
        </p:spPr>
        <p:txBody>
          <a:bodyPr wrap="square">
            <a:spAutoFit/>
          </a:bodyPr>
          <a:lstStyle/>
          <a:p>
            <a:r>
              <a:rPr lang="en-US" sz="2800" b="1" dirty="0">
                <a:ea typeface="Arial" charset="0"/>
                <a:cs typeface="Arial" charset="0"/>
              </a:rPr>
              <a:t>Access to Leeds </a:t>
            </a:r>
            <a:r>
              <a:rPr lang="en-US" sz="2800" b="1" dirty="0" smtClean="0">
                <a:ea typeface="Arial" charset="0"/>
                <a:cs typeface="Arial" charset="0"/>
              </a:rPr>
              <a:t>Application Timeline</a:t>
            </a:r>
            <a:endParaRPr lang="en-US" sz="2800" dirty="0">
              <a:ea typeface="Arial" charset="0"/>
              <a:cs typeface="Arial" charset="0"/>
            </a:endParaRPr>
          </a:p>
        </p:txBody>
      </p:sp>
      <p:sp>
        <p:nvSpPr>
          <p:cNvPr id="5" name="Rectangle 4"/>
          <p:cNvSpPr/>
          <p:nvPr/>
        </p:nvSpPr>
        <p:spPr>
          <a:xfrm>
            <a:off x="511443" y="1858002"/>
            <a:ext cx="8175357" cy="338554"/>
          </a:xfrm>
          <a:prstGeom prst="rect">
            <a:avLst/>
          </a:prstGeom>
        </p:spPr>
        <p:txBody>
          <a:bodyPr wrap="square">
            <a:spAutoFit/>
          </a:bodyPr>
          <a:lstStyle/>
          <a:p>
            <a:r>
              <a:rPr lang="en-US" sz="1600" b="1" dirty="0">
                <a:latin typeface="Arial" charset="0"/>
                <a:ea typeface="Arial" charset="0"/>
                <a:cs typeface="Arial" charset="0"/>
              </a:rPr>
              <a:t>Mid – late September </a:t>
            </a:r>
            <a:r>
              <a:rPr lang="en-US" sz="1600" b="1" dirty="0" smtClean="0">
                <a:latin typeface="Arial" charset="0"/>
                <a:ea typeface="Arial" charset="0"/>
                <a:cs typeface="Arial" charset="0"/>
              </a:rPr>
              <a:t>2018: </a:t>
            </a:r>
            <a:r>
              <a:rPr lang="en-US" sz="1600" dirty="0" smtClean="0">
                <a:latin typeface="Arial" charset="0"/>
                <a:ea typeface="Arial" charset="0"/>
                <a:cs typeface="Arial" charset="0"/>
              </a:rPr>
              <a:t>Access </a:t>
            </a:r>
            <a:r>
              <a:rPr lang="en-US" sz="1600" dirty="0">
                <a:latin typeface="Arial" charset="0"/>
                <a:ea typeface="Arial" charset="0"/>
                <a:cs typeface="Arial" charset="0"/>
              </a:rPr>
              <a:t>to Leeds applications open</a:t>
            </a:r>
            <a:endParaRPr lang="en-US" sz="1600" dirty="0">
              <a:effectLst/>
              <a:latin typeface="Arial" charset="0"/>
              <a:ea typeface="Arial" charset="0"/>
              <a:cs typeface="Arial" charset="0"/>
            </a:endParaRPr>
          </a:p>
        </p:txBody>
      </p:sp>
      <p:sp>
        <p:nvSpPr>
          <p:cNvPr id="7" name="Rectangle 6"/>
          <p:cNvSpPr/>
          <p:nvPr/>
        </p:nvSpPr>
        <p:spPr>
          <a:xfrm>
            <a:off x="483478" y="2447264"/>
            <a:ext cx="3103735" cy="338554"/>
          </a:xfrm>
          <a:prstGeom prst="rect">
            <a:avLst/>
          </a:prstGeom>
        </p:spPr>
        <p:txBody>
          <a:bodyPr wrap="none">
            <a:spAutoFit/>
          </a:bodyPr>
          <a:lstStyle/>
          <a:p>
            <a:r>
              <a:rPr lang="en-US" sz="1600" b="1" dirty="0" smtClean="0">
                <a:latin typeface="Arial" charset="0"/>
                <a:ea typeface="Arial" charset="0"/>
                <a:cs typeface="Arial" charset="0"/>
              </a:rPr>
              <a:t>September – February 2018/9:</a:t>
            </a:r>
            <a:endParaRPr lang="en-US" sz="1600" dirty="0">
              <a:effectLst/>
              <a:latin typeface="Arial" charset="0"/>
              <a:ea typeface="Arial" charset="0"/>
              <a:cs typeface="Arial" charset="0"/>
            </a:endParaRPr>
          </a:p>
        </p:txBody>
      </p:sp>
      <p:sp>
        <p:nvSpPr>
          <p:cNvPr id="8" name="Rectangle 7"/>
          <p:cNvSpPr/>
          <p:nvPr/>
        </p:nvSpPr>
        <p:spPr>
          <a:xfrm>
            <a:off x="3612595" y="2393851"/>
            <a:ext cx="5074205" cy="523220"/>
          </a:xfrm>
          <a:prstGeom prst="rect">
            <a:avLst/>
          </a:prstGeom>
        </p:spPr>
        <p:txBody>
          <a:bodyPr wrap="square">
            <a:spAutoFit/>
          </a:bodyPr>
          <a:lstStyle/>
          <a:p>
            <a:r>
              <a:rPr lang="en-US" sz="1400" dirty="0">
                <a:ea typeface="Arial" charset="0"/>
                <a:cs typeface="Arial" charset="0"/>
              </a:rPr>
              <a:t>Apply to UCAS – S</a:t>
            </a:r>
            <a:r>
              <a:rPr lang="en-US" sz="1400" dirty="0" smtClean="0">
                <a:ea typeface="Arial" charset="0"/>
                <a:cs typeface="Arial" charset="0"/>
              </a:rPr>
              <a:t>ubmit </a:t>
            </a:r>
            <a:r>
              <a:rPr lang="en-US" sz="1400" dirty="0">
                <a:ea typeface="Arial" charset="0"/>
                <a:cs typeface="Arial" charset="0"/>
              </a:rPr>
              <a:t>A2L </a:t>
            </a:r>
            <a:r>
              <a:rPr lang="en-US" sz="1400" dirty="0" smtClean="0">
                <a:ea typeface="Arial" charset="0"/>
                <a:cs typeface="Arial" charset="0"/>
              </a:rPr>
              <a:t>application - Admissions </a:t>
            </a:r>
            <a:r>
              <a:rPr lang="en-US" sz="1400" dirty="0">
                <a:ea typeface="Arial" charset="0"/>
                <a:cs typeface="Arial" charset="0"/>
              </a:rPr>
              <a:t>tutors informed – R</a:t>
            </a:r>
            <a:r>
              <a:rPr lang="en-US" sz="1400" dirty="0" smtClean="0">
                <a:ea typeface="Arial" charset="0"/>
                <a:cs typeface="Arial" charset="0"/>
              </a:rPr>
              <a:t>eceive special consideration and offer decision</a:t>
            </a:r>
            <a:endParaRPr lang="en-US" sz="1400" dirty="0">
              <a:ea typeface="Arial" charset="0"/>
              <a:cs typeface="Arial" charset="0"/>
            </a:endParaRPr>
          </a:p>
        </p:txBody>
      </p:sp>
      <p:sp>
        <p:nvSpPr>
          <p:cNvPr id="10" name="Rectangle 9"/>
          <p:cNvSpPr/>
          <p:nvPr/>
        </p:nvSpPr>
        <p:spPr>
          <a:xfrm>
            <a:off x="483478" y="3052811"/>
            <a:ext cx="8330340" cy="338554"/>
          </a:xfrm>
          <a:prstGeom prst="rect">
            <a:avLst/>
          </a:prstGeom>
        </p:spPr>
        <p:txBody>
          <a:bodyPr wrap="square">
            <a:spAutoFit/>
          </a:bodyPr>
          <a:lstStyle/>
          <a:p>
            <a:r>
              <a:rPr lang="en-US" sz="1600" b="1" dirty="0">
                <a:latin typeface="Arial" charset="0"/>
                <a:ea typeface="Arial" charset="0"/>
                <a:cs typeface="Arial" charset="0"/>
              </a:rPr>
              <a:t>5</a:t>
            </a:r>
            <a:r>
              <a:rPr lang="en-US" sz="1600" b="1" dirty="0" smtClean="0">
                <a:latin typeface="Arial" charset="0"/>
                <a:ea typeface="Arial" charset="0"/>
                <a:cs typeface="Arial" charset="0"/>
              </a:rPr>
              <a:t> </a:t>
            </a:r>
            <a:r>
              <a:rPr lang="en-US" sz="1600" b="1" dirty="0">
                <a:latin typeface="Arial" charset="0"/>
                <a:ea typeface="Arial" charset="0"/>
                <a:cs typeface="Arial" charset="0"/>
              </a:rPr>
              <a:t>November </a:t>
            </a:r>
            <a:r>
              <a:rPr lang="en-US" sz="1600" b="1" dirty="0" smtClean="0">
                <a:latin typeface="Arial" charset="0"/>
                <a:ea typeface="Arial" charset="0"/>
                <a:cs typeface="Arial" charset="0"/>
              </a:rPr>
              <a:t>2018 </a:t>
            </a:r>
            <a:r>
              <a:rPr lang="en-US" sz="1600" b="1">
                <a:latin typeface="Arial" charset="0"/>
                <a:ea typeface="Arial" charset="0"/>
                <a:cs typeface="Arial" charset="0"/>
              </a:rPr>
              <a:t>and </a:t>
            </a:r>
            <a:r>
              <a:rPr lang="en-US" sz="1600" b="1" smtClean="0">
                <a:latin typeface="Arial" charset="0"/>
                <a:ea typeface="Arial" charset="0"/>
                <a:cs typeface="Arial" charset="0"/>
              </a:rPr>
              <a:t>25 </a:t>
            </a:r>
            <a:r>
              <a:rPr lang="en-US" sz="1600" b="1" dirty="0">
                <a:latin typeface="Arial" charset="0"/>
                <a:ea typeface="Arial" charset="0"/>
                <a:cs typeface="Arial" charset="0"/>
              </a:rPr>
              <a:t>February </a:t>
            </a:r>
            <a:r>
              <a:rPr lang="en-US" sz="1600" b="1" dirty="0" smtClean="0">
                <a:latin typeface="Arial" charset="0"/>
                <a:ea typeface="Arial" charset="0"/>
                <a:cs typeface="Arial" charset="0"/>
              </a:rPr>
              <a:t>2019: </a:t>
            </a:r>
            <a:r>
              <a:rPr lang="en-US" sz="1600" dirty="0">
                <a:ea typeface="Arial" charset="0"/>
                <a:cs typeface="Arial" charset="0"/>
              </a:rPr>
              <a:t>Access to Leeds application deadlines</a:t>
            </a:r>
            <a:endParaRPr lang="en-US" sz="1600" dirty="0">
              <a:effectLst/>
              <a:ea typeface="Arial" charset="0"/>
              <a:cs typeface="Arial" charset="0"/>
            </a:endParaRPr>
          </a:p>
        </p:txBody>
      </p:sp>
      <p:sp>
        <p:nvSpPr>
          <p:cNvPr id="11" name="Rectangle 10"/>
          <p:cNvSpPr/>
          <p:nvPr/>
        </p:nvSpPr>
        <p:spPr>
          <a:xfrm>
            <a:off x="511443" y="3650215"/>
            <a:ext cx="6005593" cy="338554"/>
          </a:xfrm>
          <a:prstGeom prst="rect">
            <a:avLst/>
          </a:prstGeom>
        </p:spPr>
        <p:txBody>
          <a:bodyPr wrap="square">
            <a:spAutoFit/>
          </a:bodyPr>
          <a:lstStyle/>
          <a:p>
            <a:r>
              <a:rPr lang="en-US" sz="1600" b="1" dirty="0" smtClean="0">
                <a:latin typeface="Arial" charset="0"/>
                <a:ea typeface="Arial" charset="0"/>
                <a:cs typeface="Arial" charset="0"/>
              </a:rPr>
              <a:t>End </a:t>
            </a:r>
            <a:r>
              <a:rPr lang="en-US" sz="1600" b="1" dirty="0">
                <a:latin typeface="Arial" charset="0"/>
                <a:ea typeface="Arial" charset="0"/>
                <a:cs typeface="Arial" charset="0"/>
              </a:rPr>
              <a:t>March </a:t>
            </a:r>
            <a:r>
              <a:rPr lang="en-US" sz="1600" b="1" dirty="0" smtClean="0">
                <a:latin typeface="Arial" charset="0"/>
                <a:ea typeface="Arial" charset="0"/>
                <a:cs typeface="Arial" charset="0"/>
              </a:rPr>
              <a:t>2019: </a:t>
            </a:r>
            <a:r>
              <a:rPr lang="en-US" sz="1600" dirty="0">
                <a:latin typeface="Arial" charset="0"/>
                <a:ea typeface="Arial" charset="0"/>
                <a:cs typeface="Arial" charset="0"/>
              </a:rPr>
              <a:t>Access to Leeds module launched</a:t>
            </a:r>
            <a:endParaRPr lang="en-US" sz="1600" dirty="0">
              <a:effectLst/>
              <a:latin typeface="Arial" charset="0"/>
              <a:ea typeface="Arial" charset="0"/>
              <a:cs typeface="Arial" charset="0"/>
            </a:endParaRPr>
          </a:p>
        </p:txBody>
      </p:sp>
      <p:sp>
        <p:nvSpPr>
          <p:cNvPr id="12" name="Rectangle 11"/>
          <p:cNvSpPr/>
          <p:nvPr/>
        </p:nvSpPr>
        <p:spPr>
          <a:xfrm>
            <a:off x="522225" y="4247619"/>
            <a:ext cx="7945500" cy="338554"/>
          </a:xfrm>
          <a:prstGeom prst="rect">
            <a:avLst/>
          </a:prstGeom>
        </p:spPr>
        <p:txBody>
          <a:bodyPr wrap="square">
            <a:spAutoFit/>
          </a:bodyPr>
          <a:lstStyle/>
          <a:p>
            <a:r>
              <a:rPr lang="en-US" sz="1600" b="1" dirty="0">
                <a:latin typeface="Arial" charset="0"/>
                <a:ea typeface="Arial" charset="0"/>
                <a:cs typeface="Arial" charset="0"/>
              </a:rPr>
              <a:t>April </a:t>
            </a:r>
            <a:r>
              <a:rPr lang="en-US" sz="1600" b="1" dirty="0" smtClean="0">
                <a:latin typeface="Arial" charset="0"/>
                <a:ea typeface="Arial" charset="0"/>
                <a:cs typeface="Arial" charset="0"/>
              </a:rPr>
              <a:t>2019:</a:t>
            </a:r>
            <a:r>
              <a:rPr lang="en-US" sz="1600" b="1" dirty="0">
                <a:latin typeface="Arial" charset="0"/>
                <a:ea typeface="Arial" charset="0"/>
                <a:cs typeface="Arial" charset="0"/>
              </a:rPr>
              <a:t>  </a:t>
            </a:r>
            <a:r>
              <a:rPr lang="en-US" sz="1600" dirty="0">
                <a:latin typeface="Arial" charset="0"/>
                <a:ea typeface="Arial" charset="0"/>
                <a:cs typeface="Arial" charset="0"/>
              </a:rPr>
              <a:t>Access to Leeds events on </a:t>
            </a:r>
            <a:r>
              <a:rPr lang="en-US" sz="1600" dirty="0" smtClean="0">
                <a:latin typeface="Arial" charset="0"/>
                <a:ea typeface="Arial" charset="0"/>
                <a:cs typeface="Arial" charset="0"/>
              </a:rPr>
              <a:t>campus – Begin working on module</a:t>
            </a:r>
            <a:endParaRPr lang="en-US" sz="1600" dirty="0">
              <a:effectLst/>
              <a:latin typeface="Arial" charset="0"/>
              <a:ea typeface="Arial" charset="0"/>
              <a:cs typeface="Arial" charset="0"/>
            </a:endParaRPr>
          </a:p>
        </p:txBody>
      </p:sp>
      <p:sp>
        <p:nvSpPr>
          <p:cNvPr id="13" name="Rectangle 12"/>
          <p:cNvSpPr/>
          <p:nvPr/>
        </p:nvSpPr>
        <p:spPr>
          <a:xfrm>
            <a:off x="483478" y="4845023"/>
            <a:ext cx="6227288" cy="338554"/>
          </a:xfrm>
          <a:prstGeom prst="rect">
            <a:avLst/>
          </a:prstGeom>
        </p:spPr>
        <p:txBody>
          <a:bodyPr wrap="square">
            <a:spAutoFit/>
          </a:bodyPr>
          <a:lstStyle/>
          <a:p>
            <a:r>
              <a:rPr lang="en-US" sz="1600" b="1" dirty="0">
                <a:latin typeface="Arial" charset="0"/>
                <a:ea typeface="Arial" charset="0"/>
                <a:cs typeface="Arial" charset="0"/>
              </a:rPr>
              <a:t>Mid July </a:t>
            </a:r>
            <a:r>
              <a:rPr lang="en-US" sz="1600" b="1" dirty="0" smtClean="0">
                <a:latin typeface="Arial" charset="0"/>
                <a:ea typeface="Arial" charset="0"/>
                <a:cs typeface="Arial" charset="0"/>
              </a:rPr>
              <a:t>2019:</a:t>
            </a:r>
            <a:r>
              <a:rPr lang="en-US" sz="1600" b="1" dirty="0">
                <a:latin typeface="Arial" charset="0"/>
                <a:ea typeface="Arial" charset="0"/>
                <a:cs typeface="Arial" charset="0"/>
              </a:rPr>
              <a:t>  </a:t>
            </a:r>
            <a:r>
              <a:rPr lang="en-US" sz="1600" dirty="0">
                <a:latin typeface="Arial" charset="0"/>
                <a:ea typeface="Arial" charset="0"/>
                <a:cs typeface="Arial" charset="0"/>
              </a:rPr>
              <a:t>Access to Leeds module deadline</a:t>
            </a:r>
            <a:endParaRPr lang="en-US" sz="1600" dirty="0">
              <a:effectLst/>
              <a:latin typeface="Arial" charset="0"/>
              <a:ea typeface="Arial" charset="0"/>
              <a:cs typeface="Arial" charset="0"/>
            </a:endParaRPr>
          </a:p>
        </p:txBody>
      </p:sp>
      <p:sp>
        <p:nvSpPr>
          <p:cNvPr id="14" name="Rectangle 13"/>
          <p:cNvSpPr/>
          <p:nvPr/>
        </p:nvSpPr>
        <p:spPr>
          <a:xfrm>
            <a:off x="483478" y="5442427"/>
            <a:ext cx="7877856" cy="338554"/>
          </a:xfrm>
          <a:prstGeom prst="rect">
            <a:avLst/>
          </a:prstGeom>
        </p:spPr>
        <p:txBody>
          <a:bodyPr wrap="square">
            <a:spAutoFit/>
          </a:bodyPr>
          <a:lstStyle/>
          <a:p>
            <a:r>
              <a:rPr lang="en-US" sz="1600" b="1" dirty="0">
                <a:latin typeface="Arial" charset="0"/>
                <a:ea typeface="Arial" charset="0"/>
                <a:cs typeface="Arial" charset="0"/>
              </a:rPr>
              <a:t>Mid August </a:t>
            </a:r>
            <a:r>
              <a:rPr lang="en-US" sz="1600" b="1" dirty="0" smtClean="0">
                <a:latin typeface="Arial" charset="0"/>
                <a:ea typeface="Arial" charset="0"/>
                <a:cs typeface="Arial" charset="0"/>
              </a:rPr>
              <a:t>2019: </a:t>
            </a:r>
            <a:r>
              <a:rPr lang="en-US" sz="1600" dirty="0" smtClean="0">
                <a:latin typeface="Arial" charset="0"/>
                <a:ea typeface="Arial" charset="0"/>
                <a:cs typeface="Arial" charset="0"/>
              </a:rPr>
              <a:t>Receive </a:t>
            </a:r>
            <a:r>
              <a:rPr lang="en-US" sz="1600" dirty="0">
                <a:latin typeface="Arial" charset="0"/>
                <a:ea typeface="Arial" charset="0"/>
                <a:cs typeface="Arial" charset="0"/>
              </a:rPr>
              <a:t>results of A2L </a:t>
            </a:r>
            <a:r>
              <a:rPr lang="en-US" sz="1600" dirty="0" smtClean="0">
                <a:latin typeface="Arial" charset="0"/>
                <a:ea typeface="Arial" charset="0"/>
                <a:cs typeface="Arial" charset="0"/>
              </a:rPr>
              <a:t>module, A </a:t>
            </a:r>
            <a:r>
              <a:rPr lang="en-US" sz="1600" dirty="0">
                <a:latin typeface="Arial" charset="0"/>
                <a:ea typeface="Arial" charset="0"/>
                <a:cs typeface="Arial" charset="0"/>
              </a:rPr>
              <a:t>Level results day</a:t>
            </a:r>
            <a:endParaRPr lang="en-US" sz="1600" dirty="0">
              <a:effectLst/>
              <a:latin typeface="Arial" charset="0"/>
              <a:ea typeface="Arial" charset="0"/>
              <a:cs typeface="Arial" charset="0"/>
            </a:endParaRPr>
          </a:p>
        </p:txBody>
      </p:sp>
      <p:sp>
        <p:nvSpPr>
          <p:cNvPr id="16" name="Rectangle 15"/>
          <p:cNvSpPr/>
          <p:nvPr/>
        </p:nvSpPr>
        <p:spPr>
          <a:xfrm>
            <a:off x="483478" y="6098598"/>
            <a:ext cx="7095193" cy="369332"/>
          </a:xfrm>
          <a:prstGeom prst="rect">
            <a:avLst/>
          </a:prstGeom>
        </p:spPr>
        <p:txBody>
          <a:bodyPr wrap="square">
            <a:spAutoFit/>
          </a:bodyPr>
          <a:lstStyle/>
          <a:p>
            <a:r>
              <a:rPr lang="en-US" b="1" dirty="0" smtClean="0">
                <a:solidFill>
                  <a:schemeClr val="bg1"/>
                </a:solidFill>
                <a:latin typeface="Arial" charset="0"/>
                <a:ea typeface="Arial" charset="0"/>
                <a:cs typeface="Arial" charset="0"/>
              </a:rPr>
              <a:t>September 2019: </a:t>
            </a:r>
            <a:r>
              <a:rPr lang="en-US" dirty="0" smtClean="0">
                <a:solidFill>
                  <a:schemeClr val="bg1"/>
                </a:solidFill>
                <a:latin typeface="Arial" charset="0"/>
                <a:ea typeface="Arial" charset="0"/>
                <a:cs typeface="Arial" charset="0"/>
              </a:rPr>
              <a:t>Welcome </a:t>
            </a:r>
            <a:r>
              <a:rPr lang="en-US" dirty="0">
                <a:solidFill>
                  <a:schemeClr val="bg1"/>
                </a:solidFill>
                <a:latin typeface="Arial" charset="0"/>
                <a:ea typeface="Arial" charset="0"/>
                <a:cs typeface="Arial" charset="0"/>
              </a:rPr>
              <a:t>event for successful </a:t>
            </a:r>
            <a:r>
              <a:rPr lang="en-US" dirty="0" smtClean="0">
                <a:solidFill>
                  <a:schemeClr val="bg1"/>
                </a:solidFill>
                <a:latin typeface="Arial" charset="0"/>
                <a:ea typeface="Arial" charset="0"/>
                <a:cs typeface="Arial" charset="0"/>
              </a:rPr>
              <a:t>students!</a:t>
            </a:r>
            <a:endParaRPr lang="en-US" dirty="0">
              <a:solidFill>
                <a:schemeClr val="bg1"/>
              </a:solidFill>
              <a:effectLst/>
              <a:latin typeface="Arial" charset="0"/>
              <a:ea typeface="Arial" charset="0"/>
              <a:cs typeface="Arial"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8509018" y="1721235"/>
            <a:ext cx="609600" cy="609600"/>
          </a:xfrm>
          <a:prstGeom prst="rect">
            <a:avLst/>
          </a:prstGeom>
        </p:spPr>
      </p:pic>
      <p:pic>
        <p:nvPicPr>
          <p:cNvPr id="3" name="UCAS Start">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3"/>
          <a:stretch>
            <a:fillRect/>
          </a:stretch>
        </p:blipFill>
        <p:spPr>
          <a:xfrm>
            <a:off x="8534400" y="2320099"/>
            <a:ext cx="609600" cy="609600"/>
          </a:xfrm>
          <a:prstGeom prst="rect">
            <a:avLst/>
          </a:prstGeom>
        </p:spPr>
      </p:pic>
      <p:pic>
        <p:nvPicPr>
          <p:cNvPr id="9" name="Deadlines">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3"/>
          <a:stretch>
            <a:fillRect/>
          </a:stretch>
        </p:blipFill>
        <p:spPr>
          <a:xfrm>
            <a:off x="8545755" y="2918963"/>
            <a:ext cx="609600" cy="609600"/>
          </a:xfrm>
          <a:prstGeom prst="rect">
            <a:avLst/>
          </a:prstGeom>
        </p:spPr>
      </p:pic>
      <p:pic>
        <p:nvPicPr>
          <p:cNvPr id="15" name="Module Start">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3"/>
          <a:stretch>
            <a:fillRect/>
          </a:stretch>
        </p:blipFill>
        <p:spPr>
          <a:xfrm>
            <a:off x="8557110" y="3528563"/>
            <a:ext cx="609600" cy="609600"/>
          </a:xfrm>
          <a:prstGeom prst="rect">
            <a:avLst/>
          </a:prstGeom>
        </p:spPr>
      </p:pic>
      <p:pic>
        <p:nvPicPr>
          <p:cNvPr id="17" name="Launch Event">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8540549" y="4138163"/>
            <a:ext cx="609600" cy="609600"/>
          </a:xfrm>
          <a:prstGeom prst="rect">
            <a:avLst/>
          </a:prstGeom>
        </p:spPr>
      </p:pic>
      <p:pic>
        <p:nvPicPr>
          <p:cNvPr id="18" name="Module End">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8565171" y="4747763"/>
            <a:ext cx="609600" cy="609600"/>
          </a:xfrm>
          <a:prstGeom prst="rect">
            <a:avLst/>
          </a:prstGeom>
        </p:spPr>
      </p:pic>
      <p:pic>
        <p:nvPicPr>
          <p:cNvPr id="19" name="Results">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3"/>
          <a:stretch>
            <a:fillRect/>
          </a:stretch>
        </p:blipFill>
        <p:spPr>
          <a:xfrm>
            <a:off x="8589793" y="5357363"/>
            <a:ext cx="609600" cy="609600"/>
          </a:xfrm>
          <a:prstGeom prst="rect">
            <a:avLst/>
          </a:prstGeom>
        </p:spPr>
      </p:pic>
      <p:pic>
        <p:nvPicPr>
          <p:cNvPr id="20" name="Welcome">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3"/>
          <a:stretch>
            <a:fillRect/>
          </a:stretch>
        </p:blipFill>
        <p:spPr>
          <a:xfrm>
            <a:off x="8589793" y="5966963"/>
            <a:ext cx="609600" cy="609600"/>
          </a:xfrm>
          <a:prstGeom prst="rect">
            <a:avLst/>
          </a:prstGeom>
        </p:spPr>
      </p:pic>
      <p:pic>
        <p:nvPicPr>
          <p:cNvPr id="21" name="Timeline">
            <a:hlinkClick r:id="" action="ppaction://media"/>
          </p:cNvPr>
          <p:cNvPicPr>
            <a:picLocks noChangeAspect="1"/>
          </p:cNvPicPr>
          <p:nvPr>
            <a:audioFile r:link="rId19"/>
            <p:extLst>
              <p:ext uri="{DAA4B4D4-6D71-4841-9C94-3DE7FCFB9230}">
                <p14:media xmlns:p14="http://schemas.microsoft.com/office/powerpoint/2010/main" r:embed="rId18"/>
              </p:ext>
            </p:extLst>
          </p:nvPr>
        </p:nvPicPr>
        <p:blipFill>
          <a:blip r:embed="rId23"/>
          <a:stretch>
            <a:fillRect/>
          </a:stretch>
        </p:blipFill>
        <p:spPr>
          <a:xfrm>
            <a:off x="7578671" y="253649"/>
            <a:ext cx="609600" cy="609600"/>
          </a:xfrm>
          <a:prstGeom prst="rect">
            <a:avLst/>
          </a:prstGeom>
        </p:spPr>
      </p:pic>
    </p:spTree>
    <p:custDataLst>
      <p:tags r:id="rId1"/>
    </p:custDataLst>
    <p:extLst>
      <p:ext uri="{BB962C8B-B14F-4D97-AF65-F5344CB8AC3E}">
        <p14:creationId xmlns:p14="http://schemas.microsoft.com/office/powerpoint/2010/main" val="1844220111"/>
      </p:ext>
    </p:extLst>
  </p:cSld>
  <p:clrMapOvr>
    <a:masterClrMapping/>
  </p:clrMapOvr>
  <mc:AlternateContent xmlns:mc="http://schemas.openxmlformats.org/markup-compatibility/2006" xmlns:p14="http://schemas.microsoft.com/office/powerpoint/2010/main">
    <mc:Choice Requires="p14">
      <p:transition spd="slow" p14:dur="2000" advTm="79421"/>
    </mc:Choice>
    <mc:Fallback xmlns="">
      <p:transition spd="slow" advTm="7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0"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7122"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18964"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1" presetClass="mediacall" presetSubtype="0" fill="hold" nodeType="withEffect">
                                  <p:stCondLst>
                                    <p:cond delay="0"/>
                                  </p:stCondLst>
                                  <p:childTnLst>
                                    <p:cmd type="call" cmd="playFrom(0.0)">
                                      <p:cBhvr>
                                        <p:cTn id="36" dur="11092" fill="hold"/>
                                        <p:tgtEl>
                                          <p:spTgt spid="9"/>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1" presetClass="mediacall" presetSubtype="0" fill="hold" nodeType="withEffect">
                                  <p:stCondLst>
                                    <p:cond delay="0"/>
                                  </p:stCondLst>
                                  <p:childTnLst>
                                    <p:cmd type="call" cmd="playFrom(0.0)">
                                      <p:cBhvr>
                                        <p:cTn id="44" dur="8074" fill="hold"/>
                                        <p:tgtEl>
                                          <p:spTgt spid="15"/>
                                        </p:tgtEl>
                                      </p:cBhvr>
                                    </p:cmd>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1" presetClass="mediacall" presetSubtype="0" fill="hold" nodeType="withEffect">
                                  <p:stCondLst>
                                    <p:cond delay="0"/>
                                  </p:stCondLst>
                                  <p:childTnLst>
                                    <p:cmd type="call" cmd="playFrom(0.0)">
                                      <p:cBhvr>
                                        <p:cTn id="52" dur="11208" fill="hold"/>
                                        <p:tgtEl>
                                          <p:spTgt spid="17"/>
                                        </p:tgtEl>
                                      </p:cBhvr>
                                    </p:cmd>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1" presetClass="mediacall" presetSubtype="0" fill="hold" nodeType="withEffect">
                                  <p:stCondLst>
                                    <p:cond delay="0"/>
                                  </p:stCondLst>
                                  <p:childTnLst>
                                    <p:cmd type="call" cmd="playFrom(0.0)">
                                      <p:cBhvr>
                                        <p:cTn id="60" dur="6936" fill="hold"/>
                                        <p:tgtEl>
                                          <p:spTgt spid="18"/>
                                        </p:tgtEl>
                                      </p:cBhvr>
                                    </p:cmd>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par>
                                <p:cTn id="67" presetID="1" presetClass="mediacall" presetSubtype="0" fill="hold" nodeType="withEffect">
                                  <p:stCondLst>
                                    <p:cond delay="0"/>
                                  </p:stCondLst>
                                  <p:childTnLst>
                                    <p:cmd type="call" cmd="playFrom(0.0)">
                                      <p:cBhvr>
                                        <p:cTn id="68" dur="8910" fill="hold"/>
                                        <p:tgtEl>
                                          <p:spTgt spid="19"/>
                                        </p:tgtEl>
                                      </p:cBhvr>
                                    </p:cmd>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700"/>
                                        <p:tgtEl>
                                          <p:spTgt spid="16"/>
                                        </p:tgtEl>
                                      </p:cBhvr>
                                    </p:animEffect>
                                    <p:anim calcmode="lin" valueType="num">
                                      <p:cBhvr>
                                        <p:cTn id="74" dur="700" fill="hold"/>
                                        <p:tgtEl>
                                          <p:spTgt spid="16"/>
                                        </p:tgtEl>
                                        <p:attrNameLst>
                                          <p:attrName>ppt_w</p:attrName>
                                        </p:attrNameLst>
                                      </p:cBhvr>
                                      <p:tavLst>
                                        <p:tav tm="0" fmla="#ppt_w*sin(2.5*pi*$)">
                                          <p:val>
                                            <p:fltVal val="0"/>
                                          </p:val>
                                        </p:tav>
                                        <p:tav tm="100000">
                                          <p:val>
                                            <p:fltVal val="1"/>
                                          </p:val>
                                        </p:tav>
                                      </p:tavLst>
                                    </p:anim>
                                    <p:anim calcmode="lin" valueType="num">
                                      <p:cBhvr>
                                        <p:cTn id="75" dur="700" fill="hold"/>
                                        <p:tgtEl>
                                          <p:spTgt spid="16"/>
                                        </p:tgtEl>
                                        <p:attrNameLst>
                                          <p:attrName>ppt_h</p:attrName>
                                        </p:attrNameLst>
                                      </p:cBhvr>
                                      <p:tavLst>
                                        <p:tav tm="0">
                                          <p:val>
                                            <p:strVal val="#ppt_h"/>
                                          </p:val>
                                        </p:tav>
                                        <p:tav tm="100000">
                                          <p:val>
                                            <p:strVal val="#ppt_h"/>
                                          </p:val>
                                        </p:tav>
                                      </p:tavLst>
                                    </p:anim>
                                  </p:childTnLst>
                                </p:cTn>
                              </p:par>
                              <p:par>
                                <p:cTn id="76" presetID="1" presetClass="mediacall" presetSubtype="0" fill="hold" nodeType="withEffect">
                                  <p:stCondLst>
                                    <p:cond delay="0"/>
                                  </p:stCondLst>
                                  <p:childTnLst>
                                    <p:cmd type="call" cmd="playFrom(0.0)">
                                      <p:cBhvr>
                                        <p:cTn id="77" dur="972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8" fill="hold" display="0">
                  <p:stCondLst>
                    <p:cond delay="indefinite"/>
                  </p:stCondLst>
                  <p:endCondLst>
                    <p:cond evt="onStopAudio" delay="0">
                      <p:tgtEl>
                        <p:sldTgt/>
                      </p:tgtEl>
                    </p:cond>
                  </p:endCondLst>
                </p:cTn>
                <p:tgtEl>
                  <p:spTgt spid="2"/>
                </p:tgtEl>
              </p:cMediaNode>
            </p:audio>
            <p:audio>
              <p:cMediaNode vol="80000" showWhenStopped="0">
                <p:cTn id="79" fill="hold" display="0">
                  <p:stCondLst>
                    <p:cond delay="indefinite"/>
                  </p:stCondLst>
                  <p:endCondLst>
                    <p:cond evt="onStopAudio" delay="0">
                      <p:tgtEl>
                        <p:sldTgt/>
                      </p:tgtEl>
                    </p:cond>
                  </p:endCondLst>
                </p:cTn>
                <p:tgtEl>
                  <p:spTgt spid="3"/>
                </p:tgtEl>
              </p:cMediaNode>
            </p:audio>
            <p:audio>
              <p:cMediaNode vol="80000" showWhenStopped="0">
                <p:cTn id="80" fill="hold" display="0">
                  <p:stCondLst>
                    <p:cond delay="indefinite"/>
                  </p:stCondLst>
                  <p:endCondLst>
                    <p:cond evt="onStopAudio" delay="0">
                      <p:tgtEl>
                        <p:sldTgt/>
                      </p:tgtEl>
                    </p:cond>
                  </p:endCondLst>
                </p:cTn>
                <p:tgtEl>
                  <p:spTgt spid="9"/>
                </p:tgtEl>
              </p:cMediaNode>
            </p:audio>
            <p:audio>
              <p:cMediaNode vol="80000" showWhenStopped="0">
                <p:cTn id="81" fill="hold" display="0">
                  <p:stCondLst>
                    <p:cond delay="indefinite"/>
                  </p:stCondLst>
                  <p:endCondLst>
                    <p:cond evt="onStopAudio" delay="0">
                      <p:tgtEl>
                        <p:sldTgt/>
                      </p:tgtEl>
                    </p:cond>
                  </p:endCondLst>
                </p:cTn>
                <p:tgtEl>
                  <p:spTgt spid="15"/>
                </p:tgtEl>
              </p:cMediaNode>
            </p:audio>
            <p:audio>
              <p:cMediaNode vol="80000" showWhenStopped="0">
                <p:cTn id="82" fill="hold" display="0">
                  <p:stCondLst>
                    <p:cond delay="indefinite"/>
                  </p:stCondLst>
                  <p:endCondLst>
                    <p:cond evt="onStopAudio" delay="0">
                      <p:tgtEl>
                        <p:sldTgt/>
                      </p:tgtEl>
                    </p:cond>
                  </p:endCondLst>
                </p:cTn>
                <p:tgtEl>
                  <p:spTgt spid="17"/>
                </p:tgtEl>
              </p:cMediaNode>
            </p:audio>
            <p:audio>
              <p:cMediaNode vol="80000" showWhenStopped="0">
                <p:cTn id="83" fill="hold" display="0">
                  <p:stCondLst>
                    <p:cond delay="indefinite"/>
                  </p:stCondLst>
                  <p:endCondLst>
                    <p:cond evt="onStopAudio" delay="0">
                      <p:tgtEl>
                        <p:sldTgt/>
                      </p:tgtEl>
                    </p:cond>
                  </p:endCondLst>
                </p:cTn>
                <p:tgtEl>
                  <p:spTgt spid="18"/>
                </p:tgtEl>
              </p:cMediaNode>
            </p:audio>
            <p:audio>
              <p:cMediaNode vol="80000" showWhenStopped="0">
                <p:cTn id="84" fill="hold" display="0">
                  <p:stCondLst>
                    <p:cond delay="indefinite"/>
                  </p:stCondLst>
                  <p:endCondLst>
                    <p:cond evt="onStopAudio" delay="0">
                      <p:tgtEl>
                        <p:sldTgt/>
                      </p:tgtEl>
                    </p:cond>
                  </p:endCondLst>
                </p:cTn>
                <p:tgtEl>
                  <p:spTgt spid="19"/>
                </p:tgtEl>
              </p:cMediaNode>
            </p:audio>
            <p:audio>
              <p:cMediaNode vol="80000" showWhenStopped="0">
                <p:cTn id="85" fill="hold" display="0">
                  <p:stCondLst>
                    <p:cond delay="indefinite"/>
                  </p:stCondLst>
                  <p:endCondLst>
                    <p:cond evt="onStopAudio" delay="0">
                      <p:tgtEl>
                        <p:sldTgt/>
                      </p:tgtEl>
                    </p:cond>
                  </p:endCondLst>
                </p:cTn>
                <p:tgtEl>
                  <p:spTgt spid="20"/>
                </p:tgtEl>
              </p:cMediaNode>
            </p:audio>
            <p:audio>
              <p:cMediaNode vol="80000" showWhenStopped="0">
                <p:cTn id="86" fill="hold" display="0">
                  <p:stCondLst>
                    <p:cond delay="indefinite"/>
                  </p:stCondLst>
                  <p:endCondLst>
                    <p:cond evt="onStopAudio" delay="0">
                      <p:tgtEl>
                        <p:sldTgt/>
                      </p:tgtEl>
                    </p:cond>
                  </p:endCondLst>
                </p:cTn>
                <p:tgtEl>
                  <p:spTgt spid="21"/>
                </p:tgtEl>
              </p:cMediaNode>
            </p:audio>
          </p:childTnLst>
        </p:cTn>
      </p:par>
    </p:tnLst>
    <p:bldLst>
      <p:bldP spid="5" grpId="0"/>
      <p:bldP spid="7" grpId="0"/>
      <p:bldP spid="8" grpId="0"/>
      <p:bldP spid="10" grpId="0"/>
      <p:bldP spid="11" grpId="0"/>
      <p:bldP spid="12" grpId="0"/>
      <p:bldP spid="13" grpId="0"/>
      <p:bldP spid="14" grpId="0"/>
      <p:bldP spid="16" grpId="0"/>
    </p:bldLst>
  </p:timing>
  <p:extLst mod="1">
    <p:ext uri="{E180D4A7-C9FB-4DFB-919C-405C955672EB}">
      <p14:showEvtLst xmlns:p14="http://schemas.microsoft.com/office/powerpoint/2010/main">
        <p14:playEvt time="2" objId="21"/>
        <p14:playEvt time="3806" objId="2"/>
        <p14:stopEvt time="4869" objId="21"/>
        <p14:playEvt time="10093" objId="3"/>
        <p14:stopEvt time="10994" objId="2"/>
        <p14:playEvt time="28577" objId="9"/>
        <p14:stopEvt time="29140" objId="3"/>
        <p14:playEvt time="39088" objId="15"/>
        <p14:stopEvt time="39697" objId="9"/>
        <p14:playEvt time="46769" objId="17"/>
        <p14:stopEvt time="47240" objId="15"/>
        <p14:playEvt time="56936" objId="18"/>
        <p14:stopEvt time="58021" objId="17"/>
        <p14:playEvt time="62294" objId="19"/>
        <p14:stopEvt time="63917" objId="18"/>
        <p14:playEvt time="70451" objId="20"/>
        <p14:stopEvt time="71237" objId="19"/>
        <p14:stopEvt time="79421" objId="20"/>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3983" y="1547120"/>
            <a:ext cx="5680129" cy="2339102"/>
          </a:xfrm>
          <a:prstGeom prst="rect">
            <a:avLst/>
          </a:prstGeom>
        </p:spPr>
        <p:txBody>
          <a:bodyPr wrap="square">
            <a:spAutoFit/>
          </a:bodyPr>
          <a:lstStyle/>
          <a:p>
            <a:r>
              <a:rPr lang="en-US" dirty="0" smtClean="0">
                <a:ea typeface="Arial" charset="0"/>
                <a:cs typeface="Arial" charset="0"/>
              </a:rPr>
              <a:t>Visit the </a:t>
            </a:r>
            <a:r>
              <a:rPr lang="en-US" b="1" dirty="0" smtClean="0">
                <a:ea typeface="Arial" charset="0"/>
                <a:cs typeface="Arial" charset="0"/>
                <a:hlinkClick r:id="rId6"/>
              </a:rPr>
              <a:t>A2L website</a:t>
            </a:r>
            <a:r>
              <a:rPr lang="en-US" b="1" dirty="0" smtClean="0">
                <a:ea typeface="Arial" charset="0"/>
                <a:cs typeface="Arial" charset="0"/>
              </a:rPr>
              <a:t> to apply online. </a:t>
            </a:r>
          </a:p>
          <a:p>
            <a:endParaRPr lang="en-US" dirty="0">
              <a:ea typeface="Arial" charset="0"/>
              <a:cs typeface="Arial" charset="0"/>
            </a:endParaRPr>
          </a:p>
          <a:p>
            <a:r>
              <a:rPr lang="en-US" dirty="0">
                <a:ea typeface="Arial" charset="0"/>
                <a:cs typeface="Arial" charset="0"/>
              </a:rPr>
              <a:t>Student and referee complete </a:t>
            </a:r>
            <a:r>
              <a:rPr lang="en-US" dirty="0" smtClean="0">
                <a:ea typeface="Arial" charset="0"/>
                <a:cs typeface="Arial" charset="0"/>
              </a:rPr>
              <a:t>application.</a:t>
            </a:r>
          </a:p>
          <a:p>
            <a:endParaRPr lang="en-US" dirty="0">
              <a:ea typeface="Arial" charset="0"/>
              <a:cs typeface="Arial" charset="0"/>
            </a:endParaRPr>
          </a:p>
          <a:p>
            <a:r>
              <a:rPr lang="en-US" dirty="0" smtClean="0">
                <a:ea typeface="Arial" charset="0"/>
                <a:cs typeface="Arial" charset="0"/>
              </a:rPr>
              <a:t>Submit </a:t>
            </a:r>
            <a:r>
              <a:rPr lang="en-US" b="1" dirty="0" smtClean="0">
                <a:ea typeface="Arial" charset="0"/>
                <a:cs typeface="Arial" charset="0"/>
              </a:rPr>
              <a:t>after</a:t>
            </a:r>
            <a:r>
              <a:rPr lang="en-US" dirty="0" smtClean="0">
                <a:ea typeface="Arial" charset="0"/>
                <a:cs typeface="Arial" charset="0"/>
              </a:rPr>
              <a:t> </a:t>
            </a:r>
            <a:r>
              <a:rPr lang="en-US" dirty="0">
                <a:ea typeface="Arial" charset="0"/>
                <a:cs typeface="Arial" charset="0"/>
              </a:rPr>
              <a:t>UCAS application</a:t>
            </a:r>
            <a:r>
              <a:rPr lang="en-US" dirty="0" smtClean="0">
                <a:ea typeface="Arial" charset="0"/>
                <a:cs typeface="Arial" charset="0"/>
              </a:rPr>
              <a:t>.</a:t>
            </a:r>
          </a:p>
          <a:p>
            <a:endParaRPr lang="en-US" dirty="0">
              <a:latin typeface="Arial" charset="0"/>
              <a:ea typeface="Arial" charset="0"/>
              <a:cs typeface="Arial" charset="0"/>
            </a:endParaRPr>
          </a:p>
          <a:p>
            <a:r>
              <a:rPr lang="en-US" dirty="0">
                <a:latin typeface="Arial" charset="0"/>
                <a:ea typeface="Arial" charset="0"/>
                <a:cs typeface="Arial" charset="0"/>
              </a:rPr>
              <a:t> </a:t>
            </a:r>
          </a:p>
          <a:p>
            <a:r>
              <a:rPr lang="en-US" sz="2000" b="1" dirty="0">
                <a:ea typeface="Arial" charset="0"/>
                <a:cs typeface="Arial" charset="0"/>
              </a:rPr>
              <a:t>Deadlines</a:t>
            </a:r>
            <a:endParaRPr lang="en-US" sz="2000" dirty="0">
              <a:effectLst/>
              <a:ea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31713896"/>
              </p:ext>
            </p:extLst>
          </p:nvPr>
        </p:nvGraphicFramePr>
        <p:xfrm>
          <a:off x="161401" y="4068422"/>
          <a:ext cx="5667213" cy="1980934"/>
        </p:xfrm>
        <a:graphic>
          <a:graphicData uri="http://schemas.openxmlformats.org/drawingml/2006/table">
            <a:tbl>
              <a:tblPr firstRow="1" bandRow="1">
                <a:tableStyleId>{5C22544A-7EE6-4342-B048-85BDC9FD1C3A}</a:tableStyleId>
              </a:tblPr>
              <a:tblGrid>
                <a:gridCol w="1870129">
                  <a:extLst>
                    <a:ext uri="{9D8B030D-6E8A-4147-A177-3AD203B41FA5}">
                      <a16:colId xmlns:a16="http://schemas.microsoft.com/office/drawing/2014/main" xmlns="" val="20000"/>
                    </a:ext>
                  </a:extLst>
                </a:gridCol>
                <a:gridCol w="1927012">
                  <a:extLst>
                    <a:ext uri="{9D8B030D-6E8A-4147-A177-3AD203B41FA5}">
                      <a16:colId xmlns:a16="http://schemas.microsoft.com/office/drawing/2014/main" xmlns="" val="20001"/>
                    </a:ext>
                  </a:extLst>
                </a:gridCol>
                <a:gridCol w="1870072">
                  <a:extLst>
                    <a:ext uri="{9D8B030D-6E8A-4147-A177-3AD203B41FA5}">
                      <a16:colId xmlns:a16="http://schemas.microsoft.com/office/drawing/2014/main" xmlns="" val="20002"/>
                    </a:ext>
                  </a:extLst>
                </a:gridCol>
              </a:tblGrid>
              <a:tr h="700774">
                <a:tc>
                  <a:txBody>
                    <a:bodyPr/>
                    <a:lstStyle/>
                    <a:p>
                      <a:endParaRPr lang="en-US" dirty="0">
                        <a:latin typeface="Arial" charset="0"/>
                        <a:ea typeface="Arial" charset="0"/>
                        <a:cs typeface="Arial" charset="0"/>
                      </a:endParaRPr>
                    </a:p>
                  </a:txBody>
                  <a:tcPr>
                    <a:solidFill>
                      <a:srgbClr val="007C7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effectLst/>
                          <a:latin typeface="Arial" charset="0"/>
                          <a:ea typeface="Arial" charset="0"/>
                          <a:cs typeface="Arial" charset="0"/>
                        </a:rPr>
                        <a:t>Medicine and Dentistry</a:t>
                      </a:r>
                    </a:p>
                  </a:txBody>
                  <a:tcPr>
                    <a:solidFill>
                      <a:srgbClr val="007C7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effectLst/>
                          <a:latin typeface="Arial" charset="0"/>
                          <a:ea typeface="Arial" charset="0"/>
                          <a:cs typeface="Arial" charset="0"/>
                        </a:rPr>
                        <a:t>All other courses</a:t>
                      </a:r>
                    </a:p>
                  </a:txBody>
                  <a:tcPr>
                    <a:solidFill>
                      <a:srgbClr val="007C73"/>
                    </a:solidFill>
                  </a:tcPr>
                </a:tc>
                <a:extLst>
                  <a:ext uri="{0D108BD9-81ED-4DB2-BD59-A6C34878D82A}">
                    <a16:rowId xmlns:a16="http://schemas.microsoft.com/office/drawing/2014/main" xmlns="" val="10000"/>
                  </a:ext>
                </a:extLst>
              </a:tr>
              <a:tr h="5395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Arial" charset="0"/>
                          <a:ea typeface="Arial" charset="0"/>
                          <a:cs typeface="Arial" charset="0"/>
                        </a:rPr>
                        <a:t>UCAS</a:t>
                      </a:r>
                    </a:p>
                  </a:txBody>
                  <a:tcPr>
                    <a:solidFill>
                      <a:srgbClr val="007C7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Arial" charset="0"/>
                          <a:ea typeface="Arial" charset="0"/>
                          <a:cs typeface="Arial" charset="0"/>
                        </a:rPr>
                        <a:t>15 October 2018</a:t>
                      </a:r>
                      <a:endParaRPr lang="en-US" sz="1800" kern="1200" dirty="0" smtClean="0">
                        <a:solidFill>
                          <a:schemeClr val="dk1"/>
                        </a:solidFill>
                        <a:effectLst/>
                        <a:latin typeface="Arial" charset="0"/>
                        <a:ea typeface="Arial" charset="0"/>
                        <a:cs typeface="Arial" charset="0"/>
                      </a:endParaRPr>
                    </a:p>
                  </a:txBody>
                  <a:tcPr>
                    <a:solidFill>
                      <a:srgbClr val="007C7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Arial" charset="0"/>
                          <a:ea typeface="Arial" charset="0"/>
                          <a:cs typeface="Arial" charset="0"/>
                        </a:rPr>
                        <a:t>15 January 2019</a:t>
                      </a:r>
                      <a:endParaRPr lang="en-US" sz="1800" kern="1200" dirty="0" smtClean="0">
                        <a:solidFill>
                          <a:schemeClr val="dk1"/>
                        </a:solidFill>
                        <a:effectLst/>
                        <a:latin typeface="Arial" charset="0"/>
                        <a:ea typeface="Arial" charset="0"/>
                        <a:cs typeface="Arial" charset="0"/>
                      </a:endParaRPr>
                    </a:p>
                  </a:txBody>
                  <a:tcPr>
                    <a:solidFill>
                      <a:srgbClr val="007C73">
                        <a:alpha val="20000"/>
                      </a:srgbClr>
                    </a:solidFill>
                  </a:tcPr>
                </a:tc>
                <a:extLst>
                  <a:ext uri="{0D108BD9-81ED-4DB2-BD59-A6C34878D82A}">
                    <a16:rowId xmlns:a16="http://schemas.microsoft.com/office/drawing/2014/main" xmlns="" val="10001"/>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Arial" charset="0"/>
                          <a:ea typeface="Arial" charset="0"/>
                          <a:cs typeface="Arial" charset="0"/>
                        </a:rPr>
                        <a:t>Access to Leeds</a:t>
                      </a:r>
                    </a:p>
                  </a:txBody>
                  <a:tcPr>
                    <a:solidFill>
                      <a:srgbClr val="007C7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Arial" charset="0"/>
                          <a:ea typeface="Arial" charset="0"/>
                          <a:cs typeface="Arial" charset="0"/>
                        </a:rPr>
                        <a:t>5</a:t>
                      </a:r>
                      <a:r>
                        <a:rPr lang="en-US" sz="1800" b="1" kern="1200" baseline="30000" dirty="0" smtClean="0">
                          <a:solidFill>
                            <a:schemeClr val="dk1"/>
                          </a:solidFill>
                          <a:effectLst/>
                          <a:latin typeface="Arial" charset="0"/>
                          <a:ea typeface="Arial" charset="0"/>
                          <a:cs typeface="Arial" charset="0"/>
                        </a:rPr>
                        <a:t> </a:t>
                      </a:r>
                      <a:r>
                        <a:rPr lang="en-US" sz="1800" b="1" kern="1200" dirty="0" smtClean="0">
                          <a:solidFill>
                            <a:schemeClr val="dk1"/>
                          </a:solidFill>
                          <a:effectLst/>
                          <a:latin typeface="Arial" charset="0"/>
                          <a:ea typeface="Arial" charset="0"/>
                          <a:cs typeface="Arial" charset="0"/>
                        </a:rPr>
                        <a:t>November   2018</a:t>
                      </a:r>
                      <a:endParaRPr lang="en-US" sz="1800" kern="1200" dirty="0" smtClean="0">
                        <a:solidFill>
                          <a:schemeClr val="dk1"/>
                        </a:solidFill>
                        <a:effectLst/>
                        <a:latin typeface="Arial" charset="0"/>
                        <a:ea typeface="Arial" charset="0"/>
                        <a:cs typeface="Arial" charset="0"/>
                      </a:endParaRPr>
                    </a:p>
                  </a:txBody>
                  <a:tcPr>
                    <a:solidFill>
                      <a:srgbClr val="007C73">
                        <a:alpha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dk1"/>
                          </a:solidFill>
                          <a:effectLst/>
                          <a:latin typeface="Arial" charset="0"/>
                          <a:ea typeface="Arial" charset="0"/>
                          <a:cs typeface="Arial" charset="0"/>
                        </a:rPr>
                        <a:t>25</a:t>
                      </a:r>
                      <a:r>
                        <a:rPr lang="en-US" sz="1800" b="1" kern="1200" baseline="0" dirty="0" smtClean="0">
                          <a:solidFill>
                            <a:schemeClr val="dk1"/>
                          </a:solidFill>
                          <a:effectLst/>
                          <a:latin typeface="Arial" charset="0"/>
                          <a:ea typeface="Arial" charset="0"/>
                          <a:cs typeface="Arial" charset="0"/>
                        </a:rPr>
                        <a:t> </a:t>
                      </a:r>
                      <a:r>
                        <a:rPr lang="en-US" sz="1800" b="1" kern="1200" dirty="0" smtClean="0">
                          <a:solidFill>
                            <a:schemeClr val="dk1"/>
                          </a:solidFill>
                          <a:effectLst/>
                          <a:latin typeface="Arial" charset="0"/>
                          <a:ea typeface="Arial" charset="0"/>
                          <a:cs typeface="Arial" charset="0"/>
                        </a:rPr>
                        <a:t>February    2019</a:t>
                      </a:r>
                      <a:endParaRPr lang="en-US" sz="1800" kern="1200" dirty="0" smtClean="0">
                        <a:solidFill>
                          <a:schemeClr val="dk1"/>
                        </a:solidFill>
                        <a:effectLst/>
                        <a:latin typeface="Arial" charset="0"/>
                        <a:ea typeface="Arial" charset="0"/>
                        <a:cs typeface="Arial" charset="0"/>
                      </a:endParaRPr>
                    </a:p>
                  </a:txBody>
                  <a:tcPr>
                    <a:solidFill>
                      <a:srgbClr val="007C73">
                        <a:alpha val="20000"/>
                      </a:srgbClr>
                    </a:solidFill>
                  </a:tcPr>
                </a:tc>
                <a:extLst>
                  <a:ext uri="{0D108BD9-81ED-4DB2-BD59-A6C34878D82A}">
                    <a16:rowId xmlns:a16="http://schemas.microsoft.com/office/drawing/2014/main" xmlns="" val="10002"/>
                  </a:ext>
                </a:extLst>
              </a:tr>
            </a:tbl>
          </a:graphicData>
        </a:graphic>
      </p:graphicFrame>
      <p:sp>
        <p:nvSpPr>
          <p:cNvPr id="6" name="Rectangle 5"/>
          <p:cNvSpPr/>
          <p:nvPr/>
        </p:nvSpPr>
        <p:spPr>
          <a:xfrm>
            <a:off x="123984" y="498792"/>
            <a:ext cx="5680129" cy="584775"/>
          </a:xfrm>
          <a:prstGeom prst="rect">
            <a:avLst/>
          </a:prstGeom>
        </p:spPr>
        <p:txBody>
          <a:bodyPr wrap="square">
            <a:spAutoFit/>
          </a:bodyPr>
          <a:lstStyle/>
          <a:p>
            <a:r>
              <a:rPr lang="en-US" sz="3200" b="1" dirty="0">
                <a:ea typeface="Arial" charset="0"/>
                <a:cs typeface="Arial" charset="0"/>
              </a:rPr>
              <a:t>Applying to Access to Leeds</a:t>
            </a:r>
            <a:endParaRPr lang="en-US" sz="3200" dirty="0">
              <a:ea typeface="Arial" charset="0"/>
              <a:cs typeface="Arial"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5928426"/>
      </p:ext>
    </p:extLst>
  </p:cSld>
  <p:clrMapOvr>
    <a:masterClrMapping/>
  </p:clrMapOvr>
  <mc:AlternateContent xmlns:mc="http://schemas.openxmlformats.org/markup-compatibility/2006" xmlns:p14="http://schemas.microsoft.com/office/powerpoint/2010/main">
    <mc:Choice Requires="p14">
      <p:transition spd="slow" p14:dur="2000" advTm="28958"/>
    </mc:Choice>
    <mc:Fallback xmlns="">
      <p:transition spd="slow" advTm="2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t="-475" b="-8055"/>
          <a:stretch/>
        </p:blipFill>
        <p:spPr>
          <a:xfrm>
            <a:off x="0" y="212651"/>
            <a:ext cx="9144000" cy="7415985"/>
          </a:xfrm>
          <a:prstGeom prst="rect">
            <a:avLst/>
          </a:prstGeom>
        </p:spPr>
      </p:pic>
      <p:sp>
        <p:nvSpPr>
          <p:cNvPr id="2" name="Rectangle 1"/>
          <p:cNvSpPr/>
          <p:nvPr/>
        </p:nvSpPr>
        <p:spPr>
          <a:xfrm>
            <a:off x="123987" y="1753209"/>
            <a:ext cx="8903055" cy="2123658"/>
          </a:xfrm>
          <a:prstGeom prst="rect">
            <a:avLst/>
          </a:prstGeom>
        </p:spPr>
        <p:txBody>
          <a:bodyPr wrap="square">
            <a:spAutoFit/>
          </a:bodyPr>
          <a:lstStyle/>
          <a:p>
            <a:r>
              <a:rPr lang="en-US" sz="2000" dirty="0">
                <a:ea typeface="Arial" charset="0"/>
                <a:cs typeface="Arial" charset="0"/>
              </a:rPr>
              <a:t>“I felt overwhelmed by the process of applying to university – I didn’t know anyone planning to study the same course as me. I am really pleased to have taken part in the scheme because it allowed me to access lots of support which helped me through the process.”</a:t>
            </a:r>
            <a:r>
              <a:rPr lang="en-US" sz="1600" dirty="0">
                <a:latin typeface="Arial" charset="0"/>
                <a:ea typeface="Arial" charset="0"/>
                <a:cs typeface="Arial" charset="0"/>
              </a:rPr>
              <a:t> </a:t>
            </a:r>
            <a:endParaRPr lang="en-US" sz="1600" dirty="0" smtClean="0">
              <a:latin typeface="Arial" charset="0"/>
              <a:ea typeface="Arial" charset="0"/>
              <a:cs typeface="Arial" charset="0"/>
            </a:endParaRPr>
          </a:p>
          <a:p>
            <a:endParaRPr lang="en-US" sz="1600" dirty="0">
              <a:latin typeface="Arial" charset="0"/>
              <a:ea typeface="Arial" charset="0"/>
              <a:cs typeface="Arial" charset="0"/>
            </a:endParaRPr>
          </a:p>
          <a:p>
            <a:r>
              <a:rPr lang="en-US" b="1" dirty="0" smtClean="0">
                <a:latin typeface="Arial" charset="0"/>
                <a:ea typeface="Arial" charset="0"/>
                <a:cs typeface="Arial" charset="0"/>
              </a:rPr>
              <a:t>Florence </a:t>
            </a:r>
            <a:r>
              <a:rPr lang="en-US" b="1" dirty="0" smtClean="0">
                <a:latin typeface="Arial" charset="0"/>
                <a:ea typeface="Arial" charset="0"/>
                <a:cs typeface="Arial" charset="0"/>
              </a:rPr>
              <a:t>Mutlow</a:t>
            </a:r>
          </a:p>
          <a:p>
            <a:r>
              <a:rPr lang="en-US" b="1" dirty="0" err="1" smtClean="0">
                <a:latin typeface="Arial" charset="0"/>
                <a:ea typeface="Arial" charset="0"/>
                <a:cs typeface="Arial" charset="0"/>
              </a:rPr>
              <a:t>MBChB</a:t>
            </a:r>
            <a:r>
              <a:rPr lang="en-US" b="1" dirty="0" smtClean="0">
                <a:latin typeface="Arial" charset="0"/>
                <a:ea typeface="Arial" charset="0"/>
                <a:cs typeface="Arial" charset="0"/>
              </a:rPr>
              <a:t> </a:t>
            </a:r>
            <a:r>
              <a:rPr lang="en-US" b="1" dirty="0">
                <a:latin typeface="Arial" charset="0"/>
                <a:ea typeface="Arial" charset="0"/>
                <a:cs typeface="Arial" charset="0"/>
              </a:rPr>
              <a:t>Medicine</a:t>
            </a:r>
            <a:endParaRPr lang="en-US" dirty="0">
              <a:effectLst/>
              <a:latin typeface="Arial" charset="0"/>
              <a:ea typeface="Arial" charset="0"/>
              <a:cs typeface="Arial"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6" name="Rectangle 5"/>
          <p:cNvSpPr/>
          <p:nvPr/>
        </p:nvSpPr>
        <p:spPr>
          <a:xfrm>
            <a:off x="148672" y="4201726"/>
            <a:ext cx="8787538" cy="2523768"/>
          </a:xfrm>
          <a:prstGeom prst="rect">
            <a:avLst/>
          </a:prstGeom>
        </p:spPr>
        <p:txBody>
          <a:bodyPr wrap="square">
            <a:spAutoFit/>
          </a:bodyPr>
          <a:lstStyle/>
          <a:p>
            <a:r>
              <a:rPr lang="en-US" sz="2000" dirty="0">
                <a:ea typeface="Arial" charset="0"/>
                <a:cs typeface="Arial" charset="0"/>
              </a:rPr>
              <a:t>“Neither of my parents went to university so I knew Access to Leeds was right for me, because it would make me feel more confident about applying. </a:t>
            </a:r>
          </a:p>
          <a:p>
            <a:r>
              <a:rPr lang="en-US" sz="2000" dirty="0">
                <a:ea typeface="Arial" charset="0"/>
                <a:cs typeface="Arial" charset="0"/>
              </a:rPr>
              <a:t>I really enjoyed meeting other students from the scheme and it meant that I would already know people from a similar background to me before I arrived at university.” </a:t>
            </a:r>
            <a:endParaRPr lang="en-US" sz="2000" dirty="0" smtClean="0">
              <a:ea typeface="Arial" charset="0"/>
              <a:cs typeface="Arial" charset="0"/>
            </a:endParaRPr>
          </a:p>
          <a:p>
            <a:endParaRPr lang="en-US" sz="1600" dirty="0" smtClean="0">
              <a:latin typeface="Arial" charset="0"/>
              <a:ea typeface="Arial" charset="0"/>
              <a:cs typeface="Arial" charset="0"/>
            </a:endParaRPr>
          </a:p>
          <a:p>
            <a:r>
              <a:rPr lang="en-US" b="1" dirty="0" smtClean="0">
                <a:latin typeface="Arial" charset="0"/>
                <a:ea typeface="Arial" charset="0"/>
                <a:cs typeface="Arial" charset="0"/>
              </a:rPr>
              <a:t>Joe Shakespeare</a:t>
            </a:r>
            <a:r>
              <a:rPr lang="en-US" b="1" dirty="0">
                <a:latin typeface="Arial" charset="0"/>
                <a:ea typeface="Arial" charset="0"/>
                <a:cs typeface="Arial" charset="0"/>
              </a:rPr>
              <a:t>  </a:t>
            </a:r>
            <a:endParaRPr lang="en-US" b="1" dirty="0" smtClean="0">
              <a:latin typeface="Arial" charset="0"/>
              <a:ea typeface="Arial" charset="0"/>
              <a:cs typeface="Arial" charset="0"/>
            </a:endParaRPr>
          </a:p>
          <a:p>
            <a:r>
              <a:rPr lang="en-US" b="1" dirty="0" smtClean="0">
                <a:latin typeface="Arial" charset="0"/>
                <a:ea typeface="Arial" charset="0"/>
                <a:cs typeface="Arial" charset="0"/>
              </a:rPr>
              <a:t>BA </a:t>
            </a:r>
            <a:r>
              <a:rPr lang="en-US" b="1" dirty="0">
                <a:latin typeface="Arial" charset="0"/>
                <a:ea typeface="Arial" charset="0"/>
                <a:cs typeface="Arial" charset="0"/>
              </a:rPr>
              <a:t>French</a:t>
            </a:r>
            <a:endParaRPr lang="en-US" dirty="0">
              <a:effectLst/>
              <a:latin typeface="Arial" charset="0"/>
              <a:ea typeface="Arial" charset="0"/>
              <a:cs typeface="Arial" charset="0"/>
            </a:endParaRPr>
          </a:p>
        </p:txBody>
      </p:sp>
    </p:spTree>
    <p:extLst>
      <p:ext uri="{BB962C8B-B14F-4D97-AF65-F5344CB8AC3E}">
        <p14:creationId xmlns:p14="http://schemas.microsoft.com/office/powerpoint/2010/main" val="537052441"/>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a:xfrm>
            <a:off x="375979" y="1467366"/>
            <a:ext cx="7969671" cy="5514976"/>
          </a:xfrm>
          <a:prstGeom prst="rect">
            <a:avLst/>
          </a:prstGeom>
          <a:solidFill>
            <a:schemeClr val="bg1">
              <a:alpha val="29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endParaRPr lang="en-GB" altLang="en-US" sz="1200" b="1" u="sng" dirty="0" smtClean="0">
              <a:latin typeface="Calibri" panose="020F0502020204030204" pitchFamily="34" charset="0"/>
            </a:endParaRPr>
          </a:p>
          <a:p>
            <a:pPr>
              <a:lnSpc>
                <a:spcPct val="100000"/>
              </a:lnSpc>
              <a:buFont typeface="Wingdings" panose="05000000000000000000" pitchFamily="2" charset="2"/>
              <a:buChar char="§"/>
              <a:defRPr/>
            </a:pPr>
            <a:r>
              <a:rPr lang="en-GB" altLang="en-US" b="1" i="1" dirty="0" smtClean="0">
                <a:solidFill>
                  <a:srgbClr val="00B0F0"/>
                </a:solidFill>
                <a:latin typeface="Calibri" panose="020F0502020204030204" pitchFamily="34" charset="0"/>
              </a:rPr>
              <a:t>Visit</a:t>
            </a:r>
            <a:r>
              <a:rPr lang="en-GB" altLang="en-US" dirty="0" smtClean="0">
                <a:solidFill>
                  <a:srgbClr val="00B0F0"/>
                </a:solidFill>
                <a:latin typeface="Calibri" panose="020F0502020204030204" pitchFamily="34" charset="0"/>
              </a:rPr>
              <a:t> </a:t>
            </a:r>
            <a:r>
              <a:rPr lang="en-GB" altLang="en-US" dirty="0" smtClean="0">
                <a:solidFill>
                  <a:srgbClr val="00B0F0"/>
                </a:solidFill>
                <a:latin typeface="Calibri" panose="020F0502020204030204" pitchFamily="34" charset="0"/>
                <a:hlinkClick r:id="rId6"/>
              </a:rPr>
              <a:t>www.leeds.ac.uk/A2L</a:t>
            </a:r>
            <a:r>
              <a:rPr lang="en-GB" altLang="en-US" dirty="0" smtClean="0">
                <a:solidFill>
                  <a:srgbClr val="00B0F0"/>
                </a:solidFill>
                <a:latin typeface="Calibri" panose="020F0502020204030204" pitchFamily="34" charset="0"/>
              </a:rPr>
              <a:t> </a:t>
            </a:r>
            <a:r>
              <a:rPr lang="en-GB" altLang="en-US" sz="2600" dirty="0" smtClean="0">
                <a:latin typeface="Calibri" panose="020F0502020204030204" pitchFamily="34" charset="0"/>
              </a:rPr>
              <a:t>for more information and to complete</a:t>
            </a:r>
            <a:r>
              <a:rPr lang="en-GB" altLang="en-US" sz="2600" dirty="0">
                <a:latin typeface="Calibri" panose="020F0502020204030204" pitchFamily="34" charset="0"/>
              </a:rPr>
              <a:t> </a:t>
            </a:r>
            <a:r>
              <a:rPr lang="en-GB" altLang="en-US" sz="2600" dirty="0" smtClean="0">
                <a:latin typeface="Calibri" panose="020F0502020204030204" pitchFamily="34" charset="0"/>
              </a:rPr>
              <a:t>an </a:t>
            </a:r>
            <a:r>
              <a:rPr lang="en-GB" altLang="en-US" sz="2600" dirty="0" smtClean="0">
                <a:latin typeface="Calibri" panose="020F0502020204030204" pitchFamily="34" charset="0"/>
              </a:rPr>
              <a:t>application</a:t>
            </a:r>
          </a:p>
          <a:p>
            <a:pPr>
              <a:lnSpc>
                <a:spcPct val="100000"/>
              </a:lnSpc>
              <a:buFont typeface="Wingdings" panose="05000000000000000000" pitchFamily="2" charset="2"/>
              <a:buChar char="§"/>
              <a:defRPr/>
            </a:pPr>
            <a:endParaRPr lang="en-GB" altLang="en-US" sz="2600" dirty="0" smtClean="0">
              <a:latin typeface="Calibri" panose="020F0502020204030204" pitchFamily="34" charset="0"/>
            </a:endParaRPr>
          </a:p>
          <a:p>
            <a:pPr>
              <a:spcBef>
                <a:spcPts val="1800"/>
              </a:spcBef>
              <a:buFont typeface="Wingdings" panose="05000000000000000000" pitchFamily="2" charset="2"/>
              <a:buChar char="§"/>
              <a:defRPr/>
            </a:pPr>
            <a:r>
              <a:rPr lang="en-GB" altLang="en-US" b="1" i="1" dirty="0" smtClean="0">
                <a:solidFill>
                  <a:srgbClr val="00B0F0"/>
                </a:solidFill>
                <a:latin typeface="Calibri" panose="020F0502020204030204" pitchFamily="34" charset="0"/>
              </a:rPr>
              <a:t>Contact</a:t>
            </a:r>
            <a:r>
              <a:rPr lang="en-GB" altLang="en-US" dirty="0" smtClean="0">
                <a:solidFill>
                  <a:schemeClr val="bg1"/>
                </a:solidFill>
                <a:latin typeface="Calibri" panose="020F0502020204030204" pitchFamily="34" charset="0"/>
              </a:rPr>
              <a:t> </a:t>
            </a:r>
            <a:r>
              <a:rPr lang="en-GB" altLang="en-US" dirty="0" smtClean="0">
                <a:latin typeface="Calibri" panose="020F0502020204030204" pitchFamily="34" charset="0"/>
              </a:rPr>
              <a:t>the Access to Leeds team:</a:t>
            </a:r>
          </a:p>
          <a:p>
            <a:pPr marL="0" indent="0">
              <a:buFontTx/>
              <a:buNone/>
              <a:defRPr/>
            </a:pPr>
            <a:r>
              <a:rPr lang="en-GB" altLang="en-US" dirty="0" smtClean="0">
                <a:latin typeface="Calibri" panose="020F0502020204030204" pitchFamily="34" charset="0"/>
              </a:rPr>
              <a:t>   Tel: (0113) 34 </a:t>
            </a:r>
            <a:r>
              <a:rPr lang="en-GB" altLang="en-US" dirty="0" smtClean="0">
                <a:latin typeface="Calibri" panose="020F0502020204030204" pitchFamily="34" charset="0"/>
              </a:rPr>
              <a:t>38952</a:t>
            </a:r>
            <a:endParaRPr lang="en-GB" altLang="en-US" dirty="0" smtClean="0">
              <a:latin typeface="Calibri" panose="020F0502020204030204" pitchFamily="34" charset="0"/>
            </a:endParaRPr>
          </a:p>
          <a:p>
            <a:pPr marL="0" indent="0">
              <a:buFontTx/>
              <a:buNone/>
              <a:defRPr/>
            </a:pPr>
            <a:r>
              <a:rPr lang="en-GB" altLang="en-US" dirty="0" smtClean="0">
                <a:latin typeface="Calibri" panose="020F0502020204030204" pitchFamily="34" charset="0"/>
              </a:rPr>
              <a:t>   Email: </a:t>
            </a:r>
            <a:r>
              <a:rPr lang="en-GB" altLang="en-US" dirty="0" smtClean="0">
                <a:solidFill>
                  <a:srgbClr val="00B0F0"/>
                </a:solidFill>
                <a:latin typeface="Calibri" panose="020F0502020204030204" pitchFamily="34" charset="0"/>
                <a:hlinkClick r:id="rId7"/>
              </a:rPr>
              <a:t>accesstoleeds@leeds.ac.uk</a:t>
            </a:r>
            <a:endParaRPr lang="en-GB" altLang="en-US" dirty="0" smtClean="0">
              <a:solidFill>
                <a:srgbClr val="00B0F0"/>
              </a:solidFill>
              <a:latin typeface="Calibri" panose="020F0502020204030204" pitchFamily="34" charset="0"/>
            </a:endParaRPr>
          </a:p>
          <a:p>
            <a:pPr marL="0" indent="0">
              <a:buFontTx/>
              <a:buNone/>
              <a:defRPr/>
            </a:pPr>
            <a:endParaRPr lang="en-GB" altLang="en-US" dirty="0" smtClean="0">
              <a:solidFill>
                <a:srgbClr val="00B0F0"/>
              </a:solidFill>
              <a:latin typeface="Calibri" panose="020F0502020204030204" pitchFamily="34" charset="0"/>
            </a:endParaRPr>
          </a:p>
          <a:p>
            <a:pPr>
              <a:spcBef>
                <a:spcPts val="1800"/>
              </a:spcBef>
              <a:buFont typeface="Wingdings" panose="05000000000000000000" pitchFamily="2" charset="2"/>
              <a:buChar char="§"/>
              <a:defRPr/>
            </a:pPr>
            <a:r>
              <a:rPr lang="en-GB" altLang="en-US" b="1" i="1" dirty="0" smtClean="0">
                <a:solidFill>
                  <a:srgbClr val="00B0F0"/>
                </a:solidFill>
                <a:latin typeface="Calibri" panose="020F0502020204030204" pitchFamily="34" charset="0"/>
              </a:rPr>
              <a:t>Follow</a:t>
            </a:r>
            <a:r>
              <a:rPr lang="en-GB" altLang="en-US" b="1" i="1" dirty="0" smtClean="0">
                <a:solidFill>
                  <a:srgbClr val="327A73"/>
                </a:solidFill>
                <a:latin typeface="Calibri" panose="020F0502020204030204" pitchFamily="34" charset="0"/>
              </a:rPr>
              <a:t> </a:t>
            </a:r>
            <a:r>
              <a:rPr lang="en-GB" altLang="en-US" dirty="0" smtClean="0">
                <a:latin typeface="Calibri" panose="020F0502020204030204" pitchFamily="34" charset="0"/>
              </a:rPr>
              <a:t>us on                     @</a:t>
            </a:r>
            <a:r>
              <a:rPr lang="en-GB" altLang="en-US" dirty="0" err="1" smtClean="0">
                <a:latin typeface="Calibri" panose="020F0502020204030204" pitchFamily="34" charset="0"/>
              </a:rPr>
              <a:t>accesstoleeds</a:t>
            </a:r>
            <a:endParaRPr lang="en-GB" altLang="en-US" dirty="0" smtClean="0">
              <a:latin typeface="Calibri" panose="020F0502020204030204" pitchFamily="34" charset="0"/>
            </a:endParaRPr>
          </a:p>
        </p:txBody>
      </p:sp>
      <p:pic>
        <p:nvPicPr>
          <p:cNvPr id="1026" name="Picture 2" descr="https://www.maistecnologia.com/wp-content/uploads/2016/01/twitter-logo-2.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t="28666" b="30583"/>
          <a:stretch/>
        </p:blipFill>
        <p:spPr bwMode="auto">
          <a:xfrm>
            <a:off x="2579772" y="5523343"/>
            <a:ext cx="1623101" cy="363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9857" y="358815"/>
            <a:ext cx="5579918" cy="584775"/>
          </a:xfrm>
          <a:prstGeom prst="rect">
            <a:avLst/>
          </a:prstGeom>
          <a:noFill/>
        </p:spPr>
        <p:txBody>
          <a:bodyPr wrap="square" rtlCol="0">
            <a:spAutoFit/>
          </a:bodyPr>
          <a:lstStyle/>
          <a:p>
            <a:r>
              <a:rPr lang="en-GB" sz="3200" b="1" dirty="0" smtClean="0"/>
              <a:t>Further Information</a:t>
            </a:r>
            <a:endParaRPr lang="en-GB" sz="3200" b="1"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2442379"/>
      </p:ext>
    </p:extLst>
  </p:cSld>
  <p:clrMapOvr>
    <a:masterClrMapping/>
  </p:clrMapOvr>
  <mc:AlternateContent xmlns:mc="http://schemas.openxmlformats.org/markup-compatibility/2006" xmlns:p14="http://schemas.microsoft.com/office/powerpoint/2010/main">
    <mc:Choice Requires="p14">
      <p:transition spd="slow" p14:dur="2000" advTm="15898"/>
    </mc:Choice>
    <mc:Fallback xmlns="">
      <p:transition spd="slow" advTm="1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1333500"/>
            <a:ext cx="91440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217489" y="4422487"/>
            <a:ext cx="5319712" cy="2308324"/>
          </a:xfrm>
          <a:prstGeom prst="rect">
            <a:avLst/>
          </a:prstGeom>
          <a:solidFill>
            <a:schemeClr val="tx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7200" b="1" dirty="0" smtClean="0">
                <a:solidFill>
                  <a:srgbClr val="EAE8C8"/>
                </a:solidFill>
                <a:latin typeface="Calibri" panose="020F0502020204030204" pitchFamily="34" charset="0"/>
              </a:rPr>
              <a:t>Thanks for listening!</a:t>
            </a:r>
            <a:endParaRPr lang="en-GB" altLang="en-US" sz="7200" b="1" dirty="0">
              <a:solidFill>
                <a:srgbClr val="EAE8C8"/>
              </a:solidFill>
              <a:latin typeface="Calibri" panose="020F050202020403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2445534"/>
      </p:ext>
    </p:extLst>
  </p:cSld>
  <p:clrMapOvr>
    <a:masterClrMapping/>
  </p:clrMapOvr>
  <mc:AlternateContent xmlns:mc="http://schemas.openxmlformats.org/markup-compatibility/2006" xmlns:p14="http://schemas.microsoft.com/office/powerpoint/2010/main">
    <mc:Choice Requires="p14">
      <p:transition spd="slow" p14:dur="2000" advTm="9804"/>
    </mc:Choice>
    <mc:Fallback xmlns="">
      <p:transition spd="slow" advTm="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594" y="496104"/>
            <a:ext cx="4142496" cy="646331"/>
          </a:xfrm>
          <a:prstGeom prst="rect">
            <a:avLst/>
          </a:prstGeom>
        </p:spPr>
        <p:txBody>
          <a:bodyPr wrap="square">
            <a:spAutoFit/>
          </a:bodyPr>
          <a:lstStyle/>
          <a:p>
            <a:r>
              <a:rPr lang="en-US" sz="3600" b="1" dirty="0" smtClean="0">
                <a:ea typeface="Arial" charset="0"/>
                <a:cs typeface="Arial" charset="0"/>
              </a:rPr>
              <a:t>Today’s Talk</a:t>
            </a:r>
            <a:endParaRPr lang="en-US" sz="3600" b="1" dirty="0">
              <a:effectLst/>
              <a:ea typeface="Arial" charset="0"/>
              <a:cs typeface="Arial" charset="0"/>
            </a:endParaRPr>
          </a:p>
        </p:txBody>
      </p:sp>
      <p:sp>
        <p:nvSpPr>
          <p:cNvPr id="5" name="Rectangle 4"/>
          <p:cNvSpPr/>
          <p:nvPr/>
        </p:nvSpPr>
        <p:spPr>
          <a:xfrm>
            <a:off x="155159" y="2027270"/>
            <a:ext cx="7231859" cy="3046988"/>
          </a:xfrm>
          <a:prstGeom prst="rect">
            <a:avLst/>
          </a:prstGeom>
        </p:spPr>
        <p:txBody>
          <a:bodyPr wrap="square">
            <a:spAutoFit/>
          </a:bodyPr>
          <a:lstStyle/>
          <a:p>
            <a:endParaRPr lang="en-US" sz="3200" dirty="0" smtClean="0">
              <a:ea typeface="Arial" charset="0"/>
              <a:cs typeface="Arial" charset="0"/>
            </a:endParaRPr>
          </a:p>
          <a:p>
            <a:r>
              <a:rPr lang="en-US" sz="3200" dirty="0" smtClean="0">
                <a:ea typeface="Arial" charset="0"/>
                <a:cs typeface="Arial" charset="0"/>
              </a:rPr>
              <a:t>What </a:t>
            </a:r>
            <a:r>
              <a:rPr lang="en-US" sz="3200" dirty="0">
                <a:ea typeface="Arial" charset="0"/>
                <a:cs typeface="Arial" charset="0"/>
              </a:rPr>
              <a:t>is Access to Leeds</a:t>
            </a:r>
            <a:r>
              <a:rPr lang="en-US" sz="3200" dirty="0" smtClean="0">
                <a:ea typeface="Arial" charset="0"/>
                <a:cs typeface="Arial" charset="0"/>
              </a:rPr>
              <a:t>?</a:t>
            </a:r>
            <a:r>
              <a:rPr lang="en-US" sz="3200" dirty="0">
                <a:ea typeface="Arial" charset="0"/>
                <a:cs typeface="Arial" charset="0"/>
              </a:rPr>
              <a:t/>
            </a:r>
            <a:br>
              <a:rPr lang="en-US" sz="3200" dirty="0">
                <a:ea typeface="Arial" charset="0"/>
                <a:cs typeface="Arial" charset="0"/>
              </a:rPr>
            </a:br>
            <a:endParaRPr lang="en-US" sz="3200" dirty="0">
              <a:ea typeface="Arial" charset="0"/>
              <a:cs typeface="Arial" charset="0"/>
            </a:endParaRPr>
          </a:p>
          <a:p>
            <a:r>
              <a:rPr lang="en-US" sz="3200" dirty="0" smtClean="0">
                <a:ea typeface="Arial" charset="0"/>
                <a:cs typeface="Arial" charset="0"/>
              </a:rPr>
              <a:t>Access to Leeds Eligibility</a:t>
            </a:r>
            <a:r>
              <a:rPr lang="en-US" sz="3200" dirty="0">
                <a:ea typeface="Arial" charset="0"/>
                <a:cs typeface="Arial" charset="0"/>
              </a:rPr>
              <a:t/>
            </a:r>
            <a:br>
              <a:rPr lang="en-US" sz="3200" dirty="0">
                <a:ea typeface="Arial" charset="0"/>
                <a:cs typeface="Arial" charset="0"/>
              </a:rPr>
            </a:br>
            <a:endParaRPr lang="en-US" sz="3200" dirty="0">
              <a:ea typeface="Arial" charset="0"/>
              <a:cs typeface="Arial" charset="0"/>
            </a:endParaRPr>
          </a:p>
          <a:p>
            <a:r>
              <a:rPr lang="en-US" sz="3200" dirty="0">
                <a:ea typeface="Arial" charset="0"/>
                <a:cs typeface="Arial" charset="0"/>
              </a:rPr>
              <a:t>How and when to apply</a:t>
            </a:r>
            <a:endParaRPr lang="en-US" sz="3200" dirty="0">
              <a:effectLst/>
              <a:ea typeface="Arial" charset="0"/>
              <a:cs typeface="Arial"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3239004"/>
      </p:ext>
    </p:extLst>
  </p:cSld>
  <p:clrMapOvr>
    <a:masterClrMapping/>
  </p:clrMapOvr>
  <mc:AlternateContent xmlns:mc="http://schemas.openxmlformats.org/markup-compatibility/2006" xmlns:p14="http://schemas.microsoft.com/office/powerpoint/2010/main">
    <mc:Choice Requires="p14">
      <p:transition spd="slow" p14:dur="2000" advTm="10690"/>
    </mc:Choice>
    <mc:Fallback xmlns="">
      <p:transition spd="slow" advTm="1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8231" y="1549788"/>
            <a:ext cx="5140218" cy="5139869"/>
          </a:xfrm>
          <a:prstGeom prst="rect">
            <a:avLst/>
          </a:prstGeom>
        </p:spPr>
        <p:txBody>
          <a:bodyPr wrap="square">
            <a:spAutoFit/>
          </a:bodyPr>
          <a:lstStyle/>
          <a:p>
            <a:pPr marL="285750" indent="-285750">
              <a:buFont typeface="Wingdings" panose="05000000000000000000" pitchFamily="2" charset="2"/>
              <a:buChar char="§"/>
            </a:pPr>
            <a:r>
              <a:rPr lang="en-US" sz="2400" dirty="0">
                <a:ea typeface="Arial" charset="0"/>
                <a:cs typeface="Arial" charset="0"/>
              </a:rPr>
              <a:t>University of Leeds’ alternative </a:t>
            </a:r>
            <a:r>
              <a:rPr lang="en-US" sz="2400" dirty="0" smtClean="0">
                <a:ea typeface="Arial" charset="0"/>
                <a:cs typeface="Arial" charset="0"/>
              </a:rPr>
              <a:t/>
            </a:r>
            <a:br>
              <a:rPr lang="en-US" sz="2400" dirty="0" smtClean="0">
                <a:ea typeface="Arial" charset="0"/>
                <a:cs typeface="Arial" charset="0"/>
              </a:rPr>
            </a:br>
            <a:r>
              <a:rPr lang="en-US" sz="2400" dirty="0" smtClean="0">
                <a:ea typeface="Arial" charset="0"/>
                <a:cs typeface="Arial" charset="0"/>
              </a:rPr>
              <a:t>admissions </a:t>
            </a:r>
            <a:r>
              <a:rPr lang="en-US" sz="2400" dirty="0">
                <a:ea typeface="Arial" charset="0"/>
                <a:cs typeface="Arial" charset="0"/>
              </a:rPr>
              <a:t>scheme</a:t>
            </a:r>
          </a:p>
          <a:p>
            <a:pPr marL="285750" indent="-285750">
              <a:buFont typeface="Wingdings" panose="05000000000000000000" pitchFamily="2" charset="2"/>
              <a:buChar char="§"/>
            </a:pPr>
            <a:endParaRPr lang="en-US" sz="1400" dirty="0">
              <a:ea typeface="Arial" charset="0"/>
              <a:cs typeface="Arial" charset="0"/>
            </a:endParaRPr>
          </a:p>
          <a:p>
            <a:pPr marL="285750" indent="-285750">
              <a:buFont typeface="Wingdings" panose="05000000000000000000" pitchFamily="2" charset="2"/>
              <a:buChar char="§"/>
            </a:pPr>
            <a:r>
              <a:rPr lang="en-US" sz="2400" dirty="0">
                <a:ea typeface="Arial" charset="0"/>
                <a:cs typeface="Arial" charset="0"/>
              </a:rPr>
              <a:t>Includes all undergraduate </a:t>
            </a:r>
            <a:r>
              <a:rPr lang="en-US" sz="2400" dirty="0" smtClean="0">
                <a:ea typeface="Arial" charset="0"/>
                <a:cs typeface="Arial" charset="0"/>
              </a:rPr>
              <a:t>courses</a:t>
            </a:r>
          </a:p>
          <a:p>
            <a:pPr marL="285750" indent="-285750">
              <a:buFont typeface="Wingdings" panose="05000000000000000000" pitchFamily="2" charset="2"/>
              <a:buChar char="§"/>
            </a:pPr>
            <a:endParaRPr lang="en-US" sz="1400" dirty="0" smtClean="0">
              <a:ea typeface="Arial" charset="0"/>
              <a:cs typeface="Arial" charset="0"/>
            </a:endParaRPr>
          </a:p>
          <a:p>
            <a:pPr marL="285750" indent="-285750">
              <a:buFont typeface="Wingdings" panose="05000000000000000000" pitchFamily="2" charset="2"/>
              <a:buChar char="§"/>
            </a:pPr>
            <a:r>
              <a:rPr lang="en-GB" altLang="en-US" sz="2400" dirty="0">
                <a:latin typeface="Calibri" panose="020F0502020204030204" pitchFamily="34" charset="0"/>
              </a:rPr>
              <a:t>Gain special consideration from admissions </a:t>
            </a:r>
            <a:r>
              <a:rPr lang="en-GB" altLang="en-US" sz="2400" dirty="0" smtClean="0">
                <a:latin typeface="Calibri" panose="020F0502020204030204" pitchFamily="34" charset="0"/>
              </a:rPr>
              <a:t>tutors – may result in a lower offer</a:t>
            </a:r>
            <a:endParaRPr lang="en-US" sz="2400" dirty="0">
              <a:ea typeface="Arial" charset="0"/>
              <a:cs typeface="Arial" charset="0"/>
            </a:endParaRPr>
          </a:p>
          <a:p>
            <a:pPr marL="285750" indent="-285750">
              <a:buFont typeface="Wingdings" panose="05000000000000000000" pitchFamily="2" charset="2"/>
              <a:buChar char="§"/>
            </a:pPr>
            <a:endParaRPr lang="en-US" sz="1400" dirty="0">
              <a:ea typeface="Arial" charset="0"/>
              <a:cs typeface="Arial" charset="0"/>
            </a:endParaRPr>
          </a:p>
          <a:p>
            <a:pPr marL="285750" indent="-285750">
              <a:buFont typeface="Wingdings" panose="05000000000000000000" pitchFamily="2" charset="2"/>
              <a:buChar char="§"/>
            </a:pPr>
            <a:r>
              <a:rPr lang="en-US" sz="2400" dirty="0">
                <a:ea typeface="Arial" charset="0"/>
                <a:cs typeface="Arial" charset="0"/>
              </a:rPr>
              <a:t>Aim to recruit the </a:t>
            </a:r>
            <a:r>
              <a:rPr lang="en-US" sz="2400" dirty="0" smtClean="0">
                <a:ea typeface="Arial" charset="0"/>
                <a:cs typeface="Arial" charset="0"/>
              </a:rPr>
              <a:t>best and brightest students regardless of background</a:t>
            </a:r>
            <a:endParaRPr lang="en-US" sz="2400" dirty="0">
              <a:ea typeface="Arial" charset="0"/>
              <a:cs typeface="Arial" charset="0"/>
            </a:endParaRPr>
          </a:p>
          <a:p>
            <a:pPr marL="285750" indent="-285750">
              <a:buFont typeface="Wingdings" panose="05000000000000000000" pitchFamily="2" charset="2"/>
              <a:buChar char="§"/>
            </a:pPr>
            <a:endParaRPr lang="en-US" sz="1400" dirty="0">
              <a:ea typeface="Arial" charset="0"/>
              <a:cs typeface="Arial" charset="0"/>
            </a:endParaRPr>
          </a:p>
          <a:p>
            <a:pPr marL="285750" indent="-285750">
              <a:buFont typeface="Wingdings" panose="05000000000000000000" pitchFamily="2" charset="2"/>
              <a:buChar char="§"/>
            </a:pPr>
            <a:r>
              <a:rPr lang="en-US" sz="2400" dirty="0">
                <a:ea typeface="Arial" charset="0"/>
                <a:cs typeface="Arial" charset="0"/>
              </a:rPr>
              <a:t>To encourage a </a:t>
            </a:r>
            <a:r>
              <a:rPr lang="en-US" sz="2400" dirty="0" smtClean="0">
                <a:ea typeface="Arial" charset="0"/>
                <a:cs typeface="Arial" charset="0"/>
              </a:rPr>
              <a:t>socially diverse student community</a:t>
            </a:r>
            <a:r>
              <a:rPr lang="en-US" sz="2200" dirty="0">
                <a:ea typeface="Arial" charset="0"/>
                <a:cs typeface="Arial" charset="0"/>
              </a:rPr>
              <a:t/>
            </a:r>
            <a:br>
              <a:rPr lang="en-US" sz="2200" dirty="0">
                <a:ea typeface="Arial" charset="0"/>
                <a:cs typeface="Arial" charset="0"/>
              </a:rPr>
            </a:br>
            <a:endParaRPr lang="en-US" sz="2200" dirty="0">
              <a:ea typeface="Arial" charset="0"/>
              <a:cs typeface="Arial" charset="0"/>
            </a:endParaRPr>
          </a:p>
        </p:txBody>
      </p:sp>
      <p:sp>
        <p:nvSpPr>
          <p:cNvPr id="4" name="Rectangle 3"/>
          <p:cNvSpPr/>
          <p:nvPr/>
        </p:nvSpPr>
        <p:spPr>
          <a:xfrm>
            <a:off x="0" y="539351"/>
            <a:ext cx="6316529" cy="615553"/>
          </a:xfrm>
          <a:prstGeom prst="rect">
            <a:avLst/>
          </a:prstGeom>
        </p:spPr>
        <p:txBody>
          <a:bodyPr wrap="square">
            <a:spAutoFit/>
          </a:bodyPr>
          <a:lstStyle/>
          <a:p>
            <a:r>
              <a:rPr lang="en-US" sz="3400" b="1" dirty="0">
                <a:ea typeface="Arial" charset="0"/>
                <a:cs typeface="Arial" charset="0"/>
              </a:rPr>
              <a:t>What is Access to Leeds (A2L)?</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5384341"/>
      </p:ext>
    </p:extLst>
  </p:cSld>
  <p:clrMapOvr>
    <a:masterClrMapping/>
  </p:clrMapOvr>
  <mc:AlternateContent xmlns:mc="http://schemas.openxmlformats.org/markup-compatibility/2006" xmlns:p14="http://schemas.microsoft.com/office/powerpoint/2010/main">
    <mc:Choice Requires="p14">
      <p:transition spd="slow" p14:dur="2000" advTm="30021"/>
    </mc:Choice>
    <mc:Fallback xmlns="">
      <p:transition spd="slow" advTm="3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1593" y="567700"/>
            <a:ext cx="5758346" cy="523220"/>
          </a:xfrm>
          <a:prstGeom prst="rect">
            <a:avLst/>
          </a:prstGeom>
        </p:spPr>
        <p:txBody>
          <a:bodyPr wrap="square">
            <a:spAutoFit/>
          </a:bodyPr>
          <a:lstStyle/>
          <a:p>
            <a:r>
              <a:rPr lang="en-US" sz="2800" b="1" dirty="0" smtClean="0">
                <a:ea typeface="Arial" charset="0"/>
                <a:cs typeface="Arial" charset="0"/>
              </a:rPr>
              <a:t>Are you Eligible for Access to Leeds?</a:t>
            </a:r>
            <a:endParaRPr lang="en-US" sz="2800" b="1" dirty="0">
              <a:ea typeface="Arial" charset="0"/>
              <a:cs typeface="Arial" charset="0"/>
            </a:endParaRPr>
          </a:p>
        </p:txBody>
      </p:sp>
      <p:sp>
        <p:nvSpPr>
          <p:cNvPr id="5" name="Rectangle 3"/>
          <p:cNvSpPr txBox="1">
            <a:spLocks noChangeArrowheads="1"/>
          </p:cNvSpPr>
          <p:nvPr/>
        </p:nvSpPr>
        <p:spPr>
          <a:xfrm>
            <a:off x="121593" y="1400536"/>
            <a:ext cx="8906660" cy="528963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defRPr/>
            </a:pPr>
            <a:r>
              <a:rPr lang="en-GB" altLang="en-US" sz="2000" dirty="0" smtClean="0">
                <a:latin typeface="Calibri" panose="020F0502020204030204" pitchFamily="34" charset="0"/>
              </a:rPr>
              <a:t> </a:t>
            </a:r>
            <a:r>
              <a:rPr lang="en-GB" altLang="en-US" sz="2200" dirty="0">
                <a:latin typeface="Calibri" panose="020F0502020204030204" pitchFamily="34" charset="0"/>
              </a:rPr>
              <a:t>F</a:t>
            </a:r>
            <a:r>
              <a:rPr lang="en-GB" altLang="en-US" sz="2200" dirty="0" smtClean="0">
                <a:latin typeface="Calibri" panose="020F0502020204030204" pitchFamily="34" charset="0"/>
              </a:rPr>
              <a:t>irst generation of your immediate family to go to university</a:t>
            </a:r>
          </a:p>
          <a:p>
            <a:pPr>
              <a:lnSpc>
                <a:spcPct val="150000"/>
              </a:lnSpc>
              <a:buFont typeface="Wingdings" panose="05000000000000000000" pitchFamily="2" charset="2"/>
              <a:buChar char="§"/>
              <a:defRPr/>
            </a:pPr>
            <a:r>
              <a:rPr lang="en-GB" altLang="en-US" sz="2200" dirty="0" smtClean="0">
                <a:latin typeface="Calibri" panose="020F0502020204030204" pitchFamily="34" charset="0"/>
              </a:rPr>
              <a:t> From a household with an annual income of up to £25,000: </a:t>
            </a:r>
          </a:p>
          <a:p>
            <a:pPr marL="4763" indent="-4763">
              <a:buFontTx/>
              <a:buNone/>
              <a:defRPr/>
            </a:pPr>
            <a:r>
              <a:rPr lang="en-GB" altLang="en-US" sz="2200" dirty="0" smtClean="0">
                <a:latin typeface="Calibri" panose="020F0502020204030204" pitchFamily="34" charset="0"/>
              </a:rPr>
              <a:t>	      Received free school meals during your GCSE studies </a:t>
            </a:r>
            <a:r>
              <a:rPr lang="en-GB" altLang="en-US" sz="2200" b="1" dirty="0" smtClean="0">
                <a:latin typeface="Calibri" panose="020F0502020204030204" pitchFamily="34" charset="0"/>
              </a:rPr>
              <a:t>OR</a:t>
            </a:r>
            <a:r>
              <a:rPr lang="en-GB" altLang="en-US" sz="2200" dirty="0" smtClean="0">
                <a:latin typeface="Calibri" panose="020F0502020204030204" pitchFamily="34" charset="0"/>
              </a:rPr>
              <a:t> </a:t>
            </a:r>
          </a:p>
          <a:p>
            <a:pPr marL="4763" indent="-4763">
              <a:buFontTx/>
              <a:buNone/>
              <a:defRPr/>
            </a:pPr>
            <a:r>
              <a:rPr lang="en-GB" altLang="en-US" sz="2200" dirty="0" smtClean="0">
                <a:latin typeface="Calibri" panose="020F0502020204030204" pitchFamily="34" charset="0"/>
              </a:rPr>
              <a:t>      In receipt of 16-19 bursary fund </a:t>
            </a:r>
            <a:r>
              <a:rPr lang="en-GB" altLang="en-US" sz="2200" b="1" dirty="0" smtClean="0">
                <a:latin typeface="Calibri" panose="020F0502020204030204" pitchFamily="34" charset="0"/>
              </a:rPr>
              <a:t>OR</a:t>
            </a:r>
            <a:r>
              <a:rPr lang="en-GB" altLang="en-US" sz="2200" dirty="0" smtClean="0">
                <a:latin typeface="Calibri" panose="020F0502020204030204" pitchFamily="34" charset="0"/>
              </a:rPr>
              <a:t> complete Declaration Form</a:t>
            </a:r>
          </a:p>
          <a:p>
            <a:pPr>
              <a:lnSpc>
                <a:spcPct val="150000"/>
              </a:lnSpc>
              <a:buFont typeface="Wingdings" panose="05000000000000000000" pitchFamily="2" charset="2"/>
              <a:buChar char="§"/>
              <a:defRPr/>
            </a:pPr>
            <a:r>
              <a:rPr lang="en-GB" altLang="en-US" sz="2200" dirty="0" smtClean="0">
                <a:latin typeface="Calibri" panose="020F0502020204030204" pitchFamily="34" charset="0"/>
              </a:rPr>
              <a:t> School achieved below the national average GCSE results</a:t>
            </a:r>
          </a:p>
          <a:p>
            <a:pPr>
              <a:lnSpc>
                <a:spcPct val="150000"/>
              </a:lnSpc>
              <a:buFont typeface="Wingdings" panose="05000000000000000000" pitchFamily="2" charset="2"/>
              <a:buChar char="§"/>
              <a:defRPr/>
            </a:pPr>
            <a:r>
              <a:rPr lang="en-GB" altLang="en-US" sz="2200" dirty="0" smtClean="0">
                <a:latin typeface="Calibri" panose="020F0502020204030204" pitchFamily="34" charset="0"/>
              </a:rPr>
              <a:t> Live in a geographical location with low progression to HE (by </a:t>
            </a:r>
            <a:r>
              <a:rPr lang="en-GB" altLang="en-US" sz="2200" dirty="0" smtClean="0">
                <a:solidFill>
                  <a:srgbClr val="0070C0"/>
                </a:solidFill>
                <a:latin typeface="Calibri" panose="020F0502020204030204" pitchFamily="34" charset="0"/>
                <a:hlinkClick r:id="rId21"/>
              </a:rPr>
              <a:t>postcode</a:t>
            </a:r>
            <a:r>
              <a:rPr lang="en-GB" altLang="en-US" sz="2200" dirty="0" smtClean="0">
                <a:latin typeface="Calibri" panose="020F0502020204030204" pitchFamily="34" charset="0"/>
              </a:rPr>
              <a:t>)</a:t>
            </a:r>
          </a:p>
          <a:p>
            <a:pPr>
              <a:lnSpc>
                <a:spcPct val="150000"/>
              </a:lnSpc>
              <a:buFont typeface="Wingdings" panose="05000000000000000000" pitchFamily="2" charset="2"/>
              <a:buChar char="§"/>
              <a:defRPr/>
            </a:pPr>
            <a:r>
              <a:rPr lang="en-GB" altLang="en-US" sz="2200" dirty="0" smtClean="0">
                <a:latin typeface="Calibri" panose="020F0502020204030204" pitchFamily="34" charset="0"/>
              </a:rPr>
              <a:t> Studies disrupted by circumstances in personal, social or domestic life </a:t>
            </a:r>
          </a:p>
          <a:p>
            <a:pPr>
              <a:lnSpc>
                <a:spcPct val="150000"/>
              </a:lnSpc>
              <a:buFont typeface="Wingdings" panose="05000000000000000000" pitchFamily="2" charset="2"/>
              <a:buChar char="§"/>
              <a:defRPr/>
            </a:pPr>
            <a:r>
              <a:rPr lang="en-GB" altLang="en-US" sz="2200" dirty="0" smtClean="0">
                <a:latin typeface="Calibri" panose="020F0502020204030204" pitchFamily="34" charset="0"/>
              </a:rPr>
              <a:t> Only HE option is to study at a local university</a:t>
            </a:r>
          </a:p>
          <a:p>
            <a:pPr>
              <a:lnSpc>
                <a:spcPct val="150000"/>
              </a:lnSpc>
              <a:buFont typeface="Wingdings" panose="05000000000000000000" pitchFamily="2" charset="2"/>
              <a:buChar char="§"/>
              <a:defRPr/>
            </a:pPr>
            <a:r>
              <a:rPr lang="en-GB" altLang="en-US" sz="2200" dirty="0" smtClean="0">
                <a:latin typeface="Calibri" panose="020F0502020204030204" pitchFamily="34" charset="0"/>
              </a:rPr>
              <a:t> Living in or have been brought up in public care</a:t>
            </a:r>
          </a:p>
        </p:txBody>
      </p:sp>
      <p:pic>
        <p:nvPicPr>
          <p:cNvPr id="2" name="School Criteri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8534400" y="2332712"/>
            <a:ext cx="609600" cy="609600"/>
          </a:xfrm>
          <a:prstGeom prst="rect">
            <a:avLst/>
          </a:prstGeom>
        </p:spPr>
      </p:pic>
      <p:pic>
        <p:nvPicPr>
          <p:cNvPr id="3" name="School Criteri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8476527" y="3460908"/>
            <a:ext cx="609600" cy="609600"/>
          </a:xfrm>
          <a:prstGeom prst="rect">
            <a:avLst/>
          </a:prstGeom>
        </p:spPr>
      </p:pic>
      <p:pic>
        <p:nvPicPr>
          <p:cNvPr id="7" name="Postcode">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2"/>
          <a:stretch>
            <a:fillRect/>
          </a:stretch>
        </p:blipFill>
        <p:spPr>
          <a:xfrm>
            <a:off x="8534400" y="4196255"/>
            <a:ext cx="609600" cy="609600"/>
          </a:xfrm>
          <a:prstGeom prst="rect">
            <a:avLst/>
          </a:prstGeom>
        </p:spPr>
      </p:pic>
      <p:pic>
        <p:nvPicPr>
          <p:cNvPr id="8" name="Disruption">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2"/>
          <a:stretch>
            <a:fillRect/>
          </a:stretch>
        </p:blipFill>
        <p:spPr>
          <a:xfrm>
            <a:off x="8534400" y="4934825"/>
            <a:ext cx="609600" cy="609600"/>
          </a:xfrm>
          <a:prstGeom prst="rect">
            <a:avLst/>
          </a:prstGeom>
        </p:spPr>
      </p:pic>
      <p:pic>
        <p:nvPicPr>
          <p:cNvPr id="9" name="Local">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2"/>
          <a:stretch>
            <a:fillRect/>
          </a:stretch>
        </p:blipFill>
        <p:spPr>
          <a:xfrm>
            <a:off x="8534400" y="5570929"/>
            <a:ext cx="609600" cy="609600"/>
          </a:xfrm>
          <a:prstGeom prst="rect">
            <a:avLst/>
          </a:prstGeom>
        </p:spPr>
      </p:pic>
      <p:pic>
        <p:nvPicPr>
          <p:cNvPr id="10" name="Care">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2"/>
          <a:stretch>
            <a:fillRect/>
          </a:stretch>
        </p:blipFill>
        <p:spPr>
          <a:xfrm>
            <a:off x="8541784" y="6248400"/>
            <a:ext cx="609600" cy="609600"/>
          </a:xfrm>
          <a:prstGeom prst="rect">
            <a:avLst/>
          </a:prstGeom>
        </p:spPr>
      </p:pic>
      <p:pic>
        <p:nvPicPr>
          <p:cNvPr id="12" name="Eligibility">
            <a:hlinkClick r:id="" action="ppaction://media"/>
          </p:cNvPr>
          <p:cNvPicPr>
            <a:picLocks noChangeAspect="1"/>
          </p:cNvPicPr>
          <p:nvPr>
            <a:audioFile r:link="rId15"/>
            <p:extLst>
              <p:ext uri="{DAA4B4D4-6D71-4841-9C94-3DE7FCFB9230}">
                <p14:media xmlns:p14="http://schemas.microsoft.com/office/powerpoint/2010/main" r:embed="rId14"/>
              </p:ext>
            </p:extLst>
          </p:nvPr>
        </p:nvPicPr>
        <p:blipFill>
          <a:blip r:embed="rId22"/>
          <a:stretch>
            <a:fillRect/>
          </a:stretch>
        </p:blipFill>
        <p:spPr>
          <a:xfrm>
            <a:off x="6824133" y="262900"/>
            <a:ext cx="609600" cy="609600"/>
          </a:xfrm>
          <a:prstGeom prst="rect">
            <a:avLst/>
          </a:prstGeom>
        </p:spPr>
      </p:pic>
      <p:pic>
        <p:nvPicPr>
          <p:cNvPr id="13" name="First gen">
            <a:hlinkClick r:id="" action="ppaction://media"/>
          </p:cNvPr>
          <p:cNvPicPr>
            <a:picLocks noChangeAspect="1"/>
          </p:cNvPicPr>
          <p:nvPr>
            <a:audioFile r:link="rId17"/>
            <p:extLst>
              <p:ext uri="{DAA4B4D4-6D71-4841-9C94-3DE7FCFB9230}">
                <p14:media xmlns:p14="http://schemas.microsoft.com/office/powerpoint/2010/main" r:embed="rId16"/>
              </p:ext>
            </p:extLst>
          </p:nvPr>
        </p:nvPicPr>
        <p:blipFill>
          <a:blip r:embed="rId22"/>
          <a:stretch>
            <a:fillRect/>
          </a:stretch>
        </p:blipFill>
        <p:spPr>
          <a:xfrm>
            <a:off x="7801669" y="1472281"/>
            <a:ext cx="609600" cy="609600"/>
          </a:xfrm>
          <a:prstGeom prst="rect">
            <a:avLst/>
          </a:prstGeom>
        </p:spPr>
      </p:pic>
    </p:spTree>
    <p:custDataLst>
      <p:tags r:id="rId1"/>
    </p:custDataLst>
    <p:extLst>
      <p:ext uri="{BB962C8B-B14F-4D97-AF65-F5344CB8AC3E}">
        <p14:creationId xmlns:p14="http://schemas.microsoft.com/office/powerpoint/2010/main" val="858047613"/>
      </p:ext>
    </p:extLst>
  </p:cSld>
  <p:clrMapOvr>
    <a:masterClrMapping/>
  </p:clrMapOvr>
  <mc:AlternateContent xmlns:mc="http://schemas.openxmlformats.org/markup-compatibility/2006" xmlns:p14="http://schemas.microsoft.com/office/powerpoint/2010/main">
    <mc:Choice Requires="p14">
      <p:transition spd="slow" p14:dur="2000" advTm="146834"/>
    </mc:Choice>
    <mc:Fallback xmlns="">
      <p:transition spd="slow" advTm="14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4" presetID="1" presetClass="mediacall" presetSubtype="0" fill="hold" nodeType="withEffect">
                                  <p:stCondLst>
                                    <p:cond delay="0"/>
                                  </p:stCondLst>
                                  <p:childTnLst>
                                    <p:cmd type="call" cmd="playFrom(0.0)">
                                      <p:cBhvr>
                                        <p:cTn id="15" dur="22981" fill="hold"/>
                                        <p:tgtEl>
                                          <p:spTgt spid="13"/>
                                        </p:tgtEl>
                                      </p:cBhvr>
                                    </p:cmd>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25001" fill="hold"/>
                                        <p:tgtEl>
                                          <p:spTgt spid="2"/>
                                        </p:tgtEl>
                                      </p:cBhvr>
                                    </p:cmd>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17571" fill="hold"/>
                                        <p:tgtEl>
                                          <p:spTgt spid="3"/>
                                        </p:tgtEl>
                                      </p:cBhvr>
                                    </p:cmd>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1000"/>
                                        <p:tgtEl>
                                          <p:spTgt spid="5">
                                            <p:txEl>
                                              <p:pRg st="5" end="5"/>
                                            </p:txEl>
                                          </p:spTgt>
                                        </p:tgtEl>
                                      </p:cBhvr>
                                    </p:animEffect>
                                    <p:anim calcmode="lin" valueType="num">
                                      <p:cBhvr>
                                        <p:cTn id="5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55" presetID="1" presetClass="mediacall" presetSubtype="0" fill="hold" nodeType="withEffect">
                                  <p:stCondLst>
                                    <p:cond delay="0"/>
                                  </p:stCondLst>
                                  <p:childTnLst>
                                    <p:cmd type="call" cmd="playFrom(0.0)">
                                      <p:cBhvr>
                                        <p:cTn id="56" dur="16340" fill="hold"/>
                                        <p:tgtEl>
                                          <p:spTgt spid="7"/>
                                        </p:tgtEl>
                                      </p:cBhvr>
                                    </p:cmd>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Effect transition="in" filter="fade">
                                      <p:cBhvr>
                                        <p:cTn id="61" dur="1000"/>
                                        <p:tgtEl>
                                          <p:spTgt spid="5">
                                            <p:txEl>
                                              <p:pRg st="6" end="6"/>
                                            </p:txEl>
                                          </p:spTgt>
                                        </p:tgtEl>
                                      </p:cBhvr>
                                    </p:animEffect>
                                    <p:anim calcmode="lin" valueType="num">
                                      <p:cBhvr>
                                        <p:cTn id="6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64" presetID="1" presetClass="mediacall" presetSubtype="0" fill="hold" nodeType="withEffect">
                                  <p:stCondLst>
                                    <p:cond delay="0"/>
                                  </p:stCondLst>
                                  <p:childTnLst>
                                    <p:cmd type="call" cmd="playFrom(0.0)">
                                      <p:cBhvr>
                                        <p:cTn id="65" dur="26487" fill="hold"/>
                                        <p:tgtEl>
                                          <p:spTgt spid="8"/>
                                        </p:tgtEl>
                                      </p:cBhvr>
                                    </p:cmd>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Effect transition="in" filter="fade">
                                      <p:cBhvr>
                                        <p:cTn id="70" dur="1000"/>
                                        <p:tgtEl>
                                          <p:spTgt spid="5">
                                            <p:txEl>
                                              <p:pRg st="7" end="7"/>
                                            </p:txEl>
                                          </p:spTgt>
                                        </p:tgtEl>
                                      </p:cBhvr>
                                    </p:animEffect>
                                    <p:anim calcmode="lin" valueType="num">
                                      <p:cBhvr>
                                        <p:cTn id="71"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7" end="7"/>
                                            </p:txEl>
                                          </p:spTgt>
                                        </p:tgtEl>
                                        <p:attrNameLst>
                                          <p:attrName>ppt_y</p:attrName>
                                        </p:attrNameLst>
                                      </p:cBhvr>
                                      <p:tavLst>
                                        <p:tav tm="0">
                                          <p:val>
                                            <p:strVal val="#ppt_y+.1"/>
                                          </p:val>
                                        </p:tav>
                                        <p:tav tm="100000">
                                          <p:val>
                                            <p:strVal val="#ppt_y"/>
                                          </p:val>
                                        </p:tav>
                                      </p:tavLst>
                                    </p:anim>
                                  </p:childTnLst>
                                </p:cTn>
                              </p:par>
                              <p:par>
                                <p:cTn id="73" presetID="1" presetClass="mediacall" presetSubtype="0" fill="hold" nodeType="withEffect">
                                  <p:stCondLst>
                                    <p:cond delay="0"/>
                                  </p:stCondLst>
                                  <p:childTnLst>
                                    <p:cmd type="call" cmd="playFrom(0.0)">
                                      <p:cBhvr>
                                        <p:cTn id="74" dur="16619" fill="hold"/>
                                        <p:tgtEl>
                                          <p:spTgt spid="9"/>
                                        </p:tgtEl>
                                      </p:cBhvr>
                                    </p:cmd>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5">
                                            <p:txEl>
                                              <p:pRg st="8" end="8"/>
                                            </p:txEl>
                                          </p:spTgt>
                                        </p:tgtEl>
                                        <p:attrNameLst>
                                          <p:attrName>style.visibility</p:attrName>
                                        </p:attrNameLst>
                                      </p:cBhvr>
                                      <p:to>
                                        <p:strVal val="visible"/>
                                      </p:to>
                                    </p:set>
                                    <p:animEffect transition="in" filter="fade">
                                      <p:cBhvr>
                                        <p:cTn id="79" dur="1000"/>
                                        <p:tgtEl>
                                          <p:spTgt spid="5">
                                            <p:txEl>
                                              <p:pRg st="8" end="8"/>
                                            </p:txEl>
                                          </p:spTgt>
                                        </p:tgtEl>
                                      </p:cBhvr>
                                    </p:animEffect>
                                    <p:anim calcmode="lin" valueType="num">
                                      <p:cBhvr>
                                        <p:cTn id="8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81" dur="1000" fill="hold"/>
                                        <p:tgtEl>
                                          <p:spTgt spid="5">
                                            <p:txEl>
                                              <p:pRg st="8" end="8"/>
                                            </p:txEl>
                                          </p:spTgt>
                                        </p:tgtEl>
                                        <p:attrNameLst>
                                          <p:attrName>ppt_y</p:attrName>
                                        </p:attrNameLst>
                                      </p:cBhvr>
                                      <p:tavLst>
                                        <p:tav tm="0">
                                          <p:val>
                                            <p:strVal val="#ppt_y+.1"/>
                                          </p:val>
                                        </p:tav>
                                        <p:tav tm="100000">
                                          <p:val>
                                            <p:strVal val="#ppt_y"/>
                                          </p:val>
                                        </p:tav>
                                      </p:tavLst>
                                    </p:anim>
                                  </p:childTnLst>
                                </p:cTn>
                              </p:par>
                              <p:par>
                                <p:cTn id="82" presetID="1" presetClass="mediacall" presetSubtype="0" fill="hold" nodeType="withEffect">
                                  <p:stCondLst>
                                    <p:cond delay="0"/>
                                  </p:stCondLst>
                                  <p:childTnLst>
                                    <p:cmd type="call" cmd="playFrom(0.0)">
                                      <p:cBhvr>
                                        <p:cTn id="83" dur="209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fill="hold" display="0">
                  <p:stCondLst>
                    <p:cond delay="indefinite"/>
                  </p:stCondLst>
                  <p:endCondLst>
                    <p:cond evt="onStopAudio" delay="0">
                      <p:tgtEl>
                        <p:sldTgt/>
                      </p:tgtEl>
                    </p:cond>
                  </p:endCondLst>
                </p:cTn>
                <p:tgtEl>
                  <p:spTgt spid="2"/>
                </p:tgtEl>
              </p:cMediaNode>
            </p:audio>
            <p:audio>
              <p:cMediaNode vol="80000" showWhenStopped="0">
                <p:cTn id="85" fill="hold" display="0">
                  <p:stCondLst>
                    <p:cond delay="indefinite"/>
                  </p:stCondLst>
                  <p:endCondLst>
                    <p:cond evt="onStopAudio" delay="0">
                      <p:tgtEl>
                        <p:sldTgt/>
                      </p:tgtEl>
                    </p:cond>
                  </p:endCondLst>
                </p:cTn>
                <p:tgtEl>
                  <p:spTgt spid="3"/>
                </p:tgtEl>
              </p:cMediaNode>
            </p:audio>
            <p:audio>
              <p:cMediaNode vol="80000" showWhenStopped="0">
                <p:cTn id="86" fill="hold" display="0">
                  <p:stCondLst>
                    <p:cond delay="indefinite"/>
                  </p:stCondLst>
                  <p:endCondLst>
                    <p:cond evt="onStopAudio" delay="0">
                      <p:tgtEl>
                        <p:sldTgt/>
                      </p:tgtEl>
                    </p:cond>
                  </p:endCondLst>
                </p:cTn>
                <p:tgtEl>
                  <p:spTgt spid="7"/>
                </p:tgtEl>
              </p:cMediaNode>
            </p:audio>
            <p:audio>
              <p:cMediaNode vol="80000" showWhenStopped="0">
                <p:cTn id="87" fill="hold" display="0">
                  <p:stCondLst>
                    <p:cond delay="indefinite"/>
                  </p:stCondLst>
                  <p:endCondLst>
                    <p:cond evt="onStopAudio" delay="0">
                      <p:tgtEl>
                        <p:sldTgt/>
                      </p:tgtEl>
                    </p:cond>
                  </p:endCondLst>
                </p:cTn>
                <p:tgtEl>
                  <p:spTgt spid="8"/>
                </p:tgtEl>
              </p:cMediaNode>
            </p:audio>
            <p:audio>
              <p:cMediaNode vol="80000" showWhenStopped="0">
                <p:cTn id="88" fill="hold" display="0">
                  <p:stCondLst>
                    <p:cond delay="indefinite"/>
                  </p:stCondLst>
                  <p:endCondLst>
                    <p:cond evt="onStopAudio" delay="0">
                      <p:tgtEl>
                        <p:sldTgt/>
                      </p:tgtEl>
                    </p:cond>
                  </p:endCondLst>
                </p:cTn>
                <p:tgtEl>
                  <p:spTgt spid="9"/>
                </p:tgtEl>
              </p:cMediaNode>
            </p:audio>
            <p:audio>
              <p:cMediaNode vol="80000" showWhenStopped="0">
                <p:cTn id="89" fill="hold" display="0">
                  <p:stCondLst>
                    <p:cond delay="indefinite"/>
                  </p:stCondLst>
                  <p:endCondLst>
                    <p:cond evt="onStopAudio" delay="0">
                      <p:tgtEl>
                        <p:sldTgt/>
                      </p:tgtEl>
                    </p:cond>
                  </p:endCondLst>
                </p:cTn>
                <p:tgtEl>
                  <p:spTgt spid="10"/>
                </p:tgtEl>
              </p:cMediaNode>
            </p:audio>
            <p:audio>
              <p:cMediaNode vol="80000" showWhenStopped="0">
                <p:cTn id="90" fill="hold" display="0">
                  <p:stCondLst>
                    <p:cond delay="indefinite"/>
                  </p:stCondLst>
                  <p:endCondLst>
                    <p:cond evt="onStopAudio" delay="0">
                      <p:tgtEl>
                        <p:sldTgt/>
                      </p:tgtEl>
                    </p:cond>
                  </p:endCondLst>
                </p:cTn>
                <p:tgtEl>
                  <p:spTgt spid="12"/>
                </p:tgtEl>
              </p:cMediaNode>
            </p:audio>
            <p:audio>
              <p:cMediaNode vol="80000" showWhenStopped="0">
                <p:cTn id="91" fill="hold" display="0">
                  <p:stCondLst>
                    <p:cond delay="indefinite"/>
                  </p:stCondLst>
                  <p:endCondLst>
                    <p:cond evt="onStopAudio" delay="0">
                      <p:tgtEl>
                        <p:sldTgt/>
                      </p:tgtEl>
                    </p:cond>
                  </p:endCondLst>
                </p:cTn>
                <p:tgtEl>
                  <p:spTgt spid="13"/>
                </p:tgtEl>
              </p:cMediaNode>
            </p:audio>
          </p:childTnLst>
        </p:cTn>
      </p:par>
    </p:tnLst>
    <p:bldLst>
      <p:bldP spid="5" grpId="0" uiExpand="1" build="p"/>
    </p:bldLst>
  </p:timing>
  <p:extLst mod="1">
    <p:ext uri="{E180D4A7-C9FB-4DFB-919C-405C955672EB}">
      <p14:showEvtLst xmlns:p14="http://schemas.microsoft.com/office/powerpoint/2010/main">
        <p14:playEvt time="2" objId="12"/>
        <p14:playEvt time="7900" objId="13"/>
        <p14:stopEvt time="8965" objId="12"/>
        <p14:playEvt time="29719" objId="2"/>
        <p14:stopEvt time="30944" objId="13"/>
        <p14:playEvt time="53863" objId="3"/>
        <p14:stopEvt time="54803" objId="2"/>
        <p14:playEvt time="69328" objId="7"/>
        <p14:stopEvt time="71498" objId="3"/>
        <p14:playEvt time="84228" objId="8"/>
        <p14:stopEvt time="85755" objId="7"/>
        <p14:playEvt time="109437" objId="9"/>
        <p14:stopEvt time="110729" objId="8"/>
        <p14:playEvt time="125455" objId="10"/>
        <p14:stopEvt time="126135" objId="9"/>
        <p14:stopEvt time="146449"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B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0" y="12954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a:xfrm>
            <a:off x="4399269" y="1765398"/>
            <a:ext cx="4474376" cy="4835427"/>
          </a:xfrm>
          <a:prstGeom prst="rect">
            <a:avLst/>
          </a:prstGeom>
          <a:solidFill>
            <a:schemeClr val="tx1">
              <a:alpha val="59999"/>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altLang="en-US" sz="800" dirty="0" smtClean="0">
              <a:solidFill>
                <a:schemeClr val="bg1"/>
              </a:solidFill>
              <a:latin typeface="Calibri" panose="020F0502020204030204" pitchFamily="34" charset="0"/>
            </a:endParaRPr>
          </a:p>
          <a:p>
            <a:pPr>
              <a:spcBef>
                <a:spcPct val="0"/>
              </a:spcBef>
              <a:spcAft>
                <a:spcPts val="1200"/>
              </a:spcAft>
              <a:buFont typeface="Wingdings" panose="05000000000000000000" pitchFamily="2" charset="2"/>
              <a:buChar char="§"/>
            </a:pPr>
            <a:r>
              <a:rPr lang="en-GB" altLang="en-US" sz="2400" dirty="0" smtClean="0">
                <a:solidFill>
                  <a:schemeClr val="bg1"/>
                </a:solidFill>
                <a:latin typeface="Calibri" panose="020F0502020204030204" pitchFamily="34" charset="0"/>
              </a:rPr>
              <a:t>Opportunity to receive an A2L course offer</a:t>
            </a:r>
          </a:p>
          <a:p>
            <a:pPr>
              <a:spcBef>
                <a:spcPct val="0"/>
              </a:spcBef>
              <a:spcAft>
                <a:spcPts val="1200"/>
              </a:spcAft>
              <a:buFont typeface="Wingdings" panose="05000000000000000000" pitchFamily="2" charset="2"/>
              <a:buChar char="§"/>
            </a:pPr>
            <a:r>
              <a:rPr lang="en-GB" altLang="en-US" sz="2400" dirty="0" smtClean="0">
                <a:solidFill>
                  <a:schemeClr val="bg1"/>
                </a:solidFill>
                <a:latin typeface="Calibri" panose="020F0502020204030204" pitchFamily="34" charset="0"/>
              </a:rPr>
              <a:t>Take part in the A2L module</a:t>
            </a:r>
          </a:p>
          <a:p>
            <a:pPr>
              <a:spcBef>
                <a:spcPct val="0"/>
              </a:spcBef>
              <a:spcAft>
                <a:spcPts val="1200"/>
              </a:spcAft>
              <a:buFont typeface="Wingdings" panose="05000000000000000000" pitchFamily="2" charset="2"/>
              <a:buChar char="§"/>
            </a:pPr>
            <a:r>
              <a:rPr lang="en-US" sz="2400" dirty="0">
                <a:solidFill>
                  <a:schemeClr val="bg1"/>
                </a:solidFill>
                <a:ea typeface="Arial" charset="0"/>
                <a:cs typeface="Arial" charset="0"/>
              </a:rPr>
              <a:t>Helps students with the transition </a:t>
            </a:r>
            <a:r>
              <a:rPr lang="en-US" sz="2400" dirty="0" smtClean="0">
                <a:solidFill>
                  <a:schemeClr val="bg1"/>
                </a:solidFill>
                <a:ea typeface="Arial" charset="0"/>
                <a:cs typeface="Arial" charset="0"/>
              </a:rPr>
              <a:t>to university</a:t>
            </a:r>
            <a:endParaRPr lang="en-GB" altLang="en-US" sz="2400" dirty="0" smtClean="0">
              <a:solidFill>
                <a:schemeClr val="bg1"/>
              </a:solidFill>
              <a:latin typeface="Calibri" panose="020F0502020204030204" pitchFamily="34" charset="0"/>
            </a:endParaRPr>
          </a:p>
          <a:p>
            <a:pPr>
              <a:spcBef>
                <a:spcPct val="0"/>
              </a:spcBef>
              <a:spcAft>
                <a:spcPts val="1200"/>
              </a:spcAft>
              <a:buFont typeface="Wingdings" panose="05000000000000000000" pitchFamily="2" charset="2"/>
              <a:buChar char="§"/>
            </a:pPr>
            <a:r>
              <a:rPr lang="en-GB" altLang="en-US" sz="2400" dirty="0" smtClean="0">
                <a:solidFill>
                  <a:schemeClr val="bg1"/>
                </a:solidFill>
                <a:latin typeface="Calibri" panose="020F0502020204030204" pitchFamily="34" charset="0"/>
              </a:rPr>
              <a:t>Gain university tuition before the start of your course</a:t>
            </a:r>
          </a:p>
          <a:p>
            <a:pPr>
              <a:spcBef>
                <a:spcPct val="0"/>
              </a:spcBef>
              <a:spcAft>
                <a:spcPts val="1200"/>
              </a:spcAft>
              <a:buFont typeface="Wingdings" panose="05000000000000000000" pitchFamily="2" charset="2"/>
              <a:buChar char="§"/>
            </a:pPr>
            <a:r>
              <a:rPr lang="en-GB" altLang="en-US" sz="2400" dirty="0" smtClean="0">
                <a:solidFill>
                  <a:schemeClr val="bg1"/>
                </a:solidFill>
                <a:latin typeface="Calibri" panose="020F0502020204030204" pitchFamily="34" charset="0"/>
              </a:rPr>
              <a:t>Participate </a:t>
            </a:r>
            <a:r>
              <a:rPr lang="en-GB" altLang="en-US" sz="2400" dirty="0">
                <a:solidFill>
                  <a:schemeClr val="bg1"/>
                </a:solidFill>
                <a:latin typeface="Calibri" panose="020F0502020204030204" pitchFamily="34" charset="0"/>
              </a:rPr>
              <a:t>in on-campus </a:t>
            </a:r>
            <a:r>
              <a:rPr lang="en-GB" altLang="en-US" sz="2400" dirty="0" smtClean="0">
                <a:solidFill>
                  <a:schemeClr val="bg1"/>
                </a:solidFill>
                <a:latin typeface="Calibri" panose="020F0502020204030204" pitchFamily="34" charset="0"/>
              </a:rPr>
              <a:t>events</a:t>
            </a:r>
          </a:p>
          <a:p>
            <a:pPr>
              <a:spcBef>
                <a:spcPct val="0"/>
              </a:spcBef>
              <a:spcAft>
                <a:spcPts val="1200"/>
              </a:spcAft>
              <a:buFont typeface="Wingdings" panose="05000000000000000000" pitchFamily="2" charset="2"/>
              <a:buChar char="§"/>
            </a:pPr>
            <a:r>
              <a:rPr lang="en-GB" altLang="en-US" sz="2400" dirty="0" smtClean="0">
                <a:solidFill>
                  <a:schemeClr val="bg1"/>
                </a:solidFill>
                <a:latin typeface="Calibri" panose="020F0502020204030204" pitchFamily="34" charset="0"/>
              </a:rPr>
              <a:t>Additional consideration for scholarships</a:t>
            </a:r>
          </a:p>
          <a:p>
            <a:pPr>
              <a:spcBef>
                <a:spcPct val="0"/>
              </a:spcBef>
              <a:spcAft>
                <a:spcPts val="1200"/>
              </a:spcAft>
              <a:buFont typeface="Wingdings" panose="05000000000000000000" pitchFamily="2" charset="2"/>
              <a:buChar char="§"/>
            </a:pPr>
            <a:r>
              <a:rPr lang="en-GB" altLang="en-US" sz="2400" dirty="0" smtClean="0">
                <a:solidFill>
                  <a:schemeClr val="bg1"/>
                </a:solidFill>
                <a:latin typeface="Calibri" panose="020F0502020204030204" pitchFamily="34" charset="0"/>
              </a:rPr>
              <a:t>The Plus Programme</a:t>
            </a:r>
          </a:p>
        </p:txBody>
      </p:sp>
      <p:sp>
        <p:nvSpPr>
          <p:cNvPr id="4" name="Rectangle 3"/>
          <p:cNvSpPr/>
          <p:nvPr/>
        </p:nvSpPr>
        <p:spPr>
          <a:xfrm>
            <a:off x="123985" y="412128"/>
            <a:ext cx="6512472" cy="584775"/>
          </a:xfrm>
          <a:prstGeom prst="rect">
            <a:avLst/>
          </a:prstGeom>
        </p:spPr>
        <p:txBody>
          <a:bodyPr wrap="square">
            <a:spAutoFit/>
          </a:bodyPr>
          <a:lstStyle/>
          <a:p>
            <a:r>
              <a:rPr lang="en-US" sz="3200" b="1" dirty="0">
                <a:ea typeface="Arial" charset="0"/>
                <a:cs typeface="Arial" charset="0"/>
              </a:rPr>
              <a:t>Why apply to </a:t>
            </a:r>
            <a:r>
              <a:rPr lang="en-US" sz="3200" b="1" dirty="0" smtClean="0">
                <a:ea typeface="Arial" charset="0"/>
                <a:cs typeface="Arial" charset="0"/>
              </a:rPr>
              <a:t>Access to Leeds?</a:t>
            </a:r>
            <a:endParaRPr lang="en-US" sz="3200" b="1" dirty="0">
              <a:ea typeface="Arial" charset="0"/>
              <a:cs typeface="Arial" charset="0"/>
            </a:endParaRPr>
          </a:p>
        </p:txBody>
      </p:sp>
      <p:pic>
        <p:nvPicPr>
          <p:cNvPr id="6" name="Picture 29" descr="LeedsUniWhite"/>
          <p:cNvPicPr>
            <a:picLocks noChangeAspect="1" noChangeArrowheads="1"/>
          </p:cNvPicPr>
          <p:nvPr/>
        </p:nvPicPr>
        <p:blipFill>
          <a:blip r:embed="rId6" cstate="email">
            <a:duotone>
              <a:prstClr val="black"/>
              <a:schemeClr val="accent4">
                <a:tint val="45000"/>
                <a:satMod val="400000"/>
              </a:schemeClr>
            </a:duotone>
            <a:extLst>
              <a:ext uri="{28A0092B-C50C-407E-A947-70E740481C1C}">
                <a14:useLocalDpi xmlns:a14="http://schemas.microsoft.com/office/drawing/2010/main"/>
              </a:ext>
            </a:extLst>
          </a:blip>
          <a:srcRect/>
          <a:stretch>
            <a:fillRect/>
          </a:stretch>
        </p:blipFill>
        <p:spPr bwMode="auto">
          <a:xfrm>
            <a:off x="6636457" y="206944"/>
            <a:ext cx="2274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5827155"/>
      </p:ext>
    </p:extLst>
  </p:cSld>
  <p:clrMapOvr>
    <a:masterClrMapping/>
  </p:clrMapOvr>
  <mc:AlternateContent xmlns:mc="http://schemas.openxmlformats.org/markup-compatibility/2006" xmlns:p14="http://schemas.microsoft.com/office/powerpoint/2010/main">
    <mc:Choice Requires="p14">
      <p:transition spd="slow" p14:dur="2000" advTm="42860"/>
    </mc:Choice>
    <mc:Fallback xmlns="">
      <p:transition spd="slow" advTm="4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6831" y="1359187"/>
            <a:ext cx="8352509" cy="5539978"/>
          </a:xfrm>
          <a:prstGeom prst="rect">
            <a:avLst/>
          </a:prstGeom>
        </p:spPr>
        <p:txBody>
          <a:bodyPr wrap="square">
            <a:spAutoFit/>
          </a:bodyPr>
          <a:lstStyle/>
          <a:p>
            <a:r>
              <a:rPr lang="en-US" sz="2400" dirty="0" smtClean="0">
                <a:ea typeface="Arial" charset="0"/>
                <a:cs typeface="Arial" charset="0"/>
              </a:rPr>
              <a:t>Successful applicants usually receive a standard offer and an alternative offer. </a:t>
            </a:r>
          </a:p>
          <a:p>
            <a:endParaRPr lang="en-US" sz="2200" dirty="0" smtClean="0">
              <a:ea typeface="Arial" charset="0"/>
              <a:cs typeface="Arial" charset="0"/>
            </a:endParaRPr>
          </a:p>
          <a:p>
            <a:r>
              <a:rPr lang="en-US" sz="2200" dirty="0" smtClean="0">
                <a:ea typeface="Arial" charset="0"/>
                <a:cs typeface="Arial" charset="0"/>
              </a:rPr>
              <a:t>Example:</a:t>
            </a:r>
          </a:p>
          <a:p>
            <a:endParaRPr lang="en-US" sz="2200" dirty="0" smtClean="0">
              <a:effectLst/>
              <a:ea typeface="Arial" charset="0"/>
              <a:cs typeface="Arial" charset="0"/>
            </a:endParaRPr>
          </a:p>
          <a:p>
            <a:endParaRPr lang="en-US" sz="2200" dirty="0" smtClean="0">
              <a:ea typeface="Arial" charset="0"/>
              <a:cs typeface="Arial" charset="0"/>
            </a:endParaRPr>
          </a:p>
          <a:p>
            <a:endParaRPr lang="en-US" sz="2200" dirty="0" smtClean="0">
              <a:ea typeface="Arial" charset="0"/>
              <a:cs typeface="Arial" charset="0"/>
            </a:endParaRPr>
          </a:p>
          <a:p>
            <a:endParaRPr lang="en-US" sz="2200" dirty="0" smtClean="0">
              <a:ea typeface="Arial" charset="0"/>
              <a:cs typeface="Arial" charset="0"/>
            </a:endParaRPr>
          </a:p>
          <a:p>
            <a:endParaRPr lang="en-US" sz="2200" b="1" dirty="0" smtClean="0">
              <a:ea typeface="Arial" charset="0"/>
              <a:cs typeface="Arial" charset="0"/>
            </a:endParaRPr>
          </a:p>
          <a:p>
            <a:r>
              <a:rPr lang="en-US" sz="2200" b="1" dirty="0" smtClean="0">
                <a:ea typeface="Arial" charset="0"/>
                <a:cs typeface="Arial" charset="0"/>
              </a:rPr>
              <a:t>To keep the A2L offer applicants must:</a:t>
            </a:r>
          </a:p>
          <a:p>
            <a:pPr>
              <a:spcBef>
                <a:spcPts val="1200"/>
              </a:spcBef>
            </a:pPr>
            <a:r>
              <a:rPr lang="en-US" sz="2200" dirty="0" smtClean="0">
                <a:ea typeface="Arial" charset="0"/>
                <a:cs typeface="Arial" charset="0"/>
              </a:rPr>
              <a:t>Complete and pass A2L module</a:t>
            </a:r>
          </a:p>
          <a:p>
            <a:pPr marL="285750" indent="-285750">
              <a:buFont typeface="Arial" charset="0"/>
              <a:buChar char="•"/>
            </a:pPr>
            <a:endParaRPr lang="en-US" sz="1400" dirty="0" smtClean="0">
              <a:ea typeface="Arial" charset="0"/>
              <a:cs typeface="Arial" charset="0"/>
            </a:endParaRPr>
          </a:p>
          <a:p>
            <a:r>
              <a:rPr lang="en-US" sz="2200" dirty="0" smtClean="0">
                <a:ea typeface="Arial" charset="0"/>
                <a:cs typeface="Arial" charset="0"/>
              </a:rPr>
              <a:t>Make University of Leeds firm UCAS choice</a:t>
            </a:r>
          </a:p>
          <a:p>
            <a:endParaRPr lang="en-US" sz="2200" i="1" dirty="0">
              <a:ea typeface="Arial" charset="0"/>
              <a:cs typeface="Arial" charset="0"/>
            </a:endParaRPr>
          </a:p>
          <a:p>
            <a:r>
              <a:rPr lang="en-US" sz="2200" i="1" dirty="0" smtClean="0">
                <a:ea typeface="Arial" charset="0"/>
                <a:cs typeface="Arial" charset="0"/>
              </a:rPr>
              <a:t>**A2L </a:t>
            </a:r>
            <a:r>
              <a:rPr lang="en-US" sz="2200" b="1" i="1" dirty="0" smtClean="0">
                <a:ea typeface="Arial" charset="0"/>
                <a:cs typeface="Arial" charset="0"/>
              </a:rPr>
              <a:t>does not </a:t>
            </a:r>
            <a:r>
              <a:rPr lang="en-US" sz="2200" i="1" dirty="0" smtClean="0">
                <a:ea typeface="Arial" charset="0"/>
                <a:cs typeface="Arial" charset="0"/>
              </a:rPr>
              <a:t>guarantee an offer**</a:t>
            </a:r>
          </a:p>
          <a:p>
            <a:endParaRPr lang="en-US" dirty="0">
              <a:effectLst/>
              <a:latin typeface="Arial" charset="0"/>
              <a:ea typeface="Arial" charset="0"/>
              <a:cs typeface="Arial" charset="0"/>
            </a:endParaRPr>
          </a:p>
        </p:txBody>
      </p:sp>
      <p:sp>
        <p:nvSpPr>
          <p:cNvPr id="4" name="Rectangle 3"/>
          <p:cNvSpPr/>
          <p:nvPr/>
        </p:nvSpPr>
        <p:spPr>
          <a:xfrm>
            <a:off x="1472338" y="2488858"/>
            <a:ext cx="5897105" cy="1815882"/>
          </a:xfrm>
          <a:prstGeom prst="rect">
            <a:avLst/>
          </a:prstGeom>
        </p:spPr>
        <p:txBody>
          <a:bodyPr wrap="square">
            <a:spAutoFit/>
          </a:bodyPr>
          <a:lstStyle/>
          <a:p>
            <a:r>
              <a:rPr lang="en-US" sz="2200" b="1" dirty="0">
                <a:solidFill>
                  <a:schemeClr val="bg1"/>
                </a:solidFill>
                <a:ea typeface="Arial" charset="0"/>
                <a:cs typeface="Arial" charset="0"/>
              </a:rPr>
              <a:t>Radiography (BSc</a:t>
            </a:r>
            <a:r>
              <a:rPr lang="en-US" sz="2200" b="1" dirty="0" smtClean="0">
                <a:solidFill>
                  <a:schemeClr val="bg1"/>
                </a:solidFill>
                <a:ea typeface="Arial" charset="0"/>
                <a:cs typeface="Arial" charset="0"/>
              </a:rPr>
              <a:t>)</a:t>
            </a:r>
          </a:p>
          <a:p>
            <a:endParaRPr lang="en-US" b="1" dirty="0">
              <a:solidFill>
                <a:schemeClr val="bg1"/>
              </a:solidFill>
              <a:ea typeface="Arial" charset="0"/>
              <a:cs typeface="Arial" charset="0"/>
            </a:endParaRPr>
          </a:p>
          <a:p>
            <a:r>
              <a:rPr lang="en-US" dirty="0">
                <a:solidFill>
                  <a:schemeClr val="bg1"/>
                </a:solidFill>
                <a:ea typeface="Arial" charset="0"/>
                <a:cs typeface="Arial" charset="0"/>
              </a:rPr>
              <a:t>Standard Offer: ABB (A Level) </a:t>
            </a:r>
          </a:p>
          <a:p>
            <a:r>
              <a:rPr lang="en-US" dirty="0">
                <a:solidFill>
                  <a:schemeClr val="bg1"/>
                </a:solidFill>
                <a:ea typeface="Arial" charset="0"/>
                <a:cs typeface="Arial" charset="0"/>
              </a:rPr>
              <a:t>A2L typical offer: BBC </a:t>
            </a:r>
            <a:endParaRPr lang="en-US" dirty="0" smtClean="0">
              <a:solidFill>
                <a:schemeClr val="bg1"/>
              </a:solidFill>
              <a:ea typeface="Arial" charset="0"/>
              <a:cs typeface="Arial" charset="0"/>
            </a:endParaRPr>
          </a:p>
          <a:p>
            <a:endParaRPr lang="en-US" dirty="0">
              <a:solidFill>
                <a:schemeClr val="bg1"/>
              </a:solidFill>
              <a:ea typeface="Arial" charset="0"/>
              <a:cs typeface="Arial" charset="0"/>
            </a:endParaRPr>
          </a:p>
          <a:p>
            <a:r>
              <a:rPr lang="en-US" dirty="0">
                <a:solidFill>
                  <a:schemeClr val="bg1"/>
                </a:solidFill>
                <a:ea typeface="Arial" charset="0"/>
                <a:cs typeface="Arial" charset="0"/>
              </a:rPr>
              <a:t>For BTEC – UCAS points equivalent. e.g. DDD-&gt;DDM</a:t>
            </a:r>
            <a:endParaRPr lang="en-US" dirty="0">
              <a:solidFill>
                <a:schemeClr val="bg1"/>
              </a:solidFill>
              <a:effectLst/>
              <a:ea typeface="Arial" charset="0"/>
              <a:cs typeface="Arial" charset="0"/>
            </a:endParaRPr>
          </a:p>
        </p:txBody>
      </p:sp>
      <p:sp>
        <p:nvSpPr>
          <p:cNvPr id="5" name="Rectangle 4"/>
          <p:cNvSpPr/>
          <p:nvPr/>
        </p:nvSpPr>
        <p:spPr>
          <a:xfrm>
            <a:off x="131734" y="577501"/>
            <a:ext cx="5539861" cy="584775"/>
          </a:xfrm>
          <a:prstGeom prst="rect">
            <a:avLst/>
          </a:prstGeom>
        </p:spPr>
        <p:txBody>
          <a:bodyPr wrap="square">
            <a:spAutoFit/>
          </a:bodyPr>
          <a:lstStyle/>
          <a:p>
            <a:r>
              <a:rPr lang="en-US" sz="3200" b="1" dirty="0" smtClean="0">
                <a:ea typeface="Arial" charset="0"/>
                <a:cs typeface="Arial" charset="0"/>
              </a:rPr>
              <a:t>The Access </a:t>
            </a:r>
            <a:r>
              <a:rPr lang="en-US" sz="3200" b="1" dirty="0">
                <a:ea typeface="Arial" charset="0"/>
                <a:cs typeface="Arial" charset="0"/>
              </a:rPr>
              <a:t>to Leeds offer</a:t>
            </a:r>
          </a:p>
        </p:txBody>
      </p:sp>
      <p:pic>
        <p:nvPicPr>
          <p:cNvPr id="2" name="No guarante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68848"/>
            <a:ext cx="609600" cy="609600"/>
          </a:xfrm>
          <a:prstGeom prst="rect">
            <a:avLst/>
          </a:prstGeom>
        </p:spPr>
      </p:pic>
      <p:pic>
        <p:nvPicPr>
          <p:cNvPr id="6" name="A2L Offer">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284633" y="2644809"/>
            <a:ext cx="609600" cy="609600"/>
          </a:xfrm>
          <a:prstGeom prst="rect">
            <a:avLst/>
          </a:prstGeom>
        </p:spPr>
      </p:pic>
      <p:pic>
        <p:nvPicPr>
          <p:cNvPr id="8"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8346343" y="4600963"/>
            <a:ext cx="609600" cy="609600"/>
          </a:xfrm>
          <a:prstGeom prst="rect">
            <a:avLst/>
          </a:prstGeom>
        </p:spPr>
      </p:pic>
    </p:spTree>
    <p:custDataLst>
      <p:tags r:id="rId1"/>
    </p:custDataLst>
    <p:extLst>
      <p:ext uri="{BB962C8B-B14F-4D97-AF65-F5344CB8AC3E}">
        <p14:creationId xmlns:p14="http://schemas.microsoft.com/office/powerpoint/2010/main" val="291077442"/>
      </p:ext>
    </p:extLst>
  </p:cSld>
  <p:clrMapOvr>
    <a:masterClrMapping/>
  </p:clrMapOvr>
  <mc:AlternateContent xmlns:mc="http://schemas.openxmlformats.org/markup-compatibility/2006" xmlns:p14="http://schemas.microsoft.com/office/powerpoint/2010/main">
    <mc:Choice Requires="p14">
      <p:transition spd="slow" p14:dur="2000" advTm="59769"/>
    </mc:Choice>
    <mc:Fallback xmlns="">
      <p:transition spd="slow" advTm="5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389"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audio>
              <p:cMediaNode vol="80000" showWhenStopped="0">
                <p:cTn id="16" fill="hold" display="0">
                  <p:stCondLst>
                    <p:cond delay="indefinite"/>
                  </p:stCondLst>
                  <p:endCondLst>
                    <p:cond evt="onStopAudio" delay="0">
                      <p:tgtEl>
                        <p:sldTgt/>
                      </p:tgtEl>
                    </p:cond>
                  </p:endCondLst>
                </p:cTn>
                <p:tgtEl>
                  <p:spTgt spid="6"/>
                </p:tgtEl>
              </p:cMediaNode>
            </p:audio>
            <p:audio>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1" objId="6"/>
        <p14:playEvt time="35824" objId="8"/>
        <p14:stopEvt time="36527" objId="6"/>
        <p14:playEvt time="49208" objId="2"/>
        <p14:stopEvt time="50254" objId="8"/>
        <p14:stopEvt time="59769"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9F5"/>
        </a:solidFill>
        <a:effectLst/>
      </p:bgPr>
    </p:bg>
    <p:spTree>
      <p:nvGrpSpPr>
        <p:cNvPr id="1" name=""/>
        <p:cNvGrpSpPr/>
        <p:nvPr/>
      </p:nvGrpSpPr>
      <p:grpSpPr>
        <a:xfrm>
          <a:off x="0" y="0"/>
          <a:ext cx="0" cy="0"/>
          <a:chOff x="0" y="0"/>
          <a:chExt cx="0" cy="0"/>
        </a:xfrm>
      </p:grpSpPr>
      <p:pic>
        <p:nvPicPr>
          <p:cNvPr id="20482" name="Picture 2"/>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0"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body" idx="1"/>
          </p:nvPr>
        </p:nvSpPr>
        <p:spPr>
          <a:xfrm>
            <a:off x="0" y="1304925"/>
            <a:ext cx="9144000" cy="1965325"/>
          </a:xfrm>
          <a:solidFill>
            <a:schemeClr val="tx1">
              <a:alpha val="50195"/>
            </a:schemeClr>
          </a:solidFill>
        </p:spPr>
        <p:txBody>
          <a:bodyPr>
            <a:normAutofit fontScale="40000" lnSpcReduction="20000"/>
          </a:bodyPr>
          <a:lstStyle/>
          <a:p>
            <a:pPr marL="514350" indent="-514350" algn="ctr" eaLnBrk="1" hangingPunct="1">
              <a:buFontTx/>
              <a:buNone/>
            </a:pPr>
            <a:endParaRPr lang="en-GB" altLang="en-US" sz="2000" dirty="0" smtClean="0">
              <a:solidFill>
                <a:schemeClr val="bg1"/>
              </a:solidFill>
              <a:latin typeface="Calibri" panose="020F0502020204030204" pitchFamily="34" charset="0"/>
            </a:endParaRPr>
          </a:p>
          <a:p>
            <a:pPr marL="514350" indent="-514350" eaLnBrk="1" hangingPunct="1">
              <a:buFontTx/>
              <a:buNone/>
            </a:pPr>
            <a:endParaRPr lang="en-GB" altLang="en-US" sz="1000" dirty="0" smtClean="0">
              <a:solidFill>
                <a:schemeClr val="bg1"/>
              </a:solidFill>
              <a:latin typeface="Calibri" panose="020F0502020204030204" pitchFamily="34" charset="0"/>
            </a:endParaRPr>
          </a:p>
          <a:p>
            <a:pPr marL="514350" indent="-514350" eaLnBrk="1" hangingPunct="1">
              <a:buFontTx/>
              <a:buNone/>
            </a:pPr>
            <a:r>
              <a:rPr lang="en-GB" altLang="en-US" sz="6000" dirty="0" smtClean="0">
                <a:solidFill>
                  <a:schemeClr val="bg1"/>
                </a:solidFill>
                <a:latin typeface="Calibri" panose="020F0502020204030204" pitchFamily="34" charset="0"/>
              </a:rPr>
              <a:t>Distance learning via University ‘Minerva’ Service</a:t>
            </a:r>
          </a:p>
          <a:p>
            <a:pPr marL="514350" indent="-514350" eaLnBrk="1" hangingPunct="1">
              <a:buFontTx/>
              <a:buNone/>
            </a:pPr>
            <a:endParaRPr lang="en-GB" altLang="en-US" sz="800" dirty="0" smtClean="0">
              <a:solidFill>
                <a:schemeClr val="bg1"/>
              </a:solidFill>
              <a:latin typeface="Calibri" panose="020F0502020204030204" pitchFamily="34" charset="0"/>
            </a:endParaRPr>
          </a:p>
          <a:p>
            <a:pPr marL="514350" indent="-514350" eaLnBrk="1" hangingPunct="1">
              <a:buFontTx/>
              <a:buNone/>
            </a:pPr>
            <a:endParaRPr lang="en-GB" altLang="en-US" sz="800" dirty="0" smtClean="0">
              <a:solidFill>
                <a:schemeClr val="bg1"/>
              </a:solidFill>
              <a:latin typeface="Calibri" panose="020F0502020204030204" pitchFamily="34" charset="0"/>
            </a:endParaRPr>
          </a:p>
          <a:p>
            <a:pPr marL="514350" indent="-514350" algn="r" eaLnBrk="1" hangingPunct="1">
              <a:buFontTx/>
              <a:buNone/>
            </a:pPr>
            <a:r>
              <a:rPr lang="en-GB" altLang="en-US" sz="6500" dirty="0" smtClean="0">
                <a:solidFill>
                  <a:schemeClr val="bg1"/>
                </a:solidFill>
                <a:latin typeface="Calibri" panose="020F0502020204030204" pitchFamily="34" charset="0"/>
              </a:rPr>
              <a:t>Prepare for university study, get a head start</a:t>
            </a:r>
          </a:p>
          <a:p>
            <a:pPr marL="514350" indent="-514350" algn="ctr" eaLnBrk="1" hangingPunct="1">
              <a:buFontTx/>
              <a:buNone/>
            </a:pPr>
            <a:endParaRPr lang="en-GB" altLang="en-US" sz="1800" dirty="0" smtClean="0"/>
          </a:p>
          <a:p>
            <a:pPr marL="514350" indent="-514350" algn="ctr" eaLnBrk="1" hangingPunct="1">
              <a:buFontTx/>
              <a:buNone/>
            </a:pPr>
            <a:r>
              <a:rPr lang="en-GB" altLang="en-US" sz="2000" dirty="0" smtClean="0"/>
              <a:t>		</a:t>
            </a:r>
            <a:endParaRPr lang="en-GB" altLang="en-US" sz="2400" dirty="0" smtClean="0"/>
          </a:p>
        </p:txBody>
      </p:sp>
      <p:sp>
        <p:nvSpPr>
          <p:cNvPr id="20486" name="TextBox 8"/>
          <p:cNvSpPr txBox="1">
            <a:spLocks noChangeArrowheads="1"/>
          </p:cNvSpPr>
          <p:nvPr/>
        </p:nvSpPr>
        <p:spPr bwMode="auto">
          <a:xfrm>
            <a:off x="1" y="388708"/>
            <a:ext cx="60721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400" b="1" dirty="0">
                <a:solidFill>
                  <a:schemeClr val="bg1"/>
                </a:solidFill>
                <a:latin typeface="Calibri" panose="020F0502020204030204" pitchFamily="34" charset="0"/>
              </a:rPr>
              <a:t>Access to Leeds Module</a:t>
            </a:r>
            <a:r>
              <a:rPr lang="en-GB" altLang="en-US" sz="4400" dirty="0">
                <a:solidFill>
                  <a:schemeClr val="bg1"/>
                </a:solidFill>
                <a:latin typeface="Calibri" panose="020F0502020204030204" pitchFamily="34" charset="0"/>
              </a:rPr>
              <a:t> </a:t>
            </a:r>
          </a:p>
        </p:txBody>
      </p:sp>
      <p:sp>
        <p:nvSpPr>
          <p:cNvPr id="20487" name="TextBox 10"/>
          <p:cNvSpPr txBox="1">
            <a:spLocks noChangeArrowheads="1"/>
          </p:cNvSpPr>
          <p:nvPr/>
        </p:nvSpPr>
        <p:spPr bwMode="auto">
          <a:xfrm>
            <a:off x="-2" y="4919008"/>
            <a:ext cx="9144000"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i="1" dirty="0">
                <a:solidFill>
                  <a:schemeClr val="bg1"/>
                </a:solidFill>
                <a:latin typeface="Calibri" panose="020F0502020204030204" pitchFamily="34" charset="0"/>
              </a:rPr>
              <a:t>	</a:t>
            </a:r>
            <a:endParaRPr lang="en-GB" altLang="en-US" sz="2400" i="1" dirty="0" smtClean="0">
              <a:solidFill>
                <a:schemeClr val="bg1"/>
              </a:solidFill>
              <a:latin typeface="Calibri" panose="020F0502020204030204" pitchFamily="34" charset="0"/>
            </a:endParaRPr>
          </a:p>
          <a:p>
            <a:pPr eaLnBrk="1" hangingPunct="1">
              <a:spcBef>
                <a:spcPct val="0"/>
              </a:spcBef>
              <a:buFontTx/>
              <a:buNone/>
            </a:pPr>
            <a:endParaRPr lang="en-GB" altLang="en-US" sz="2400" i="1" dirty="0">
              <a:solidFill>
                <a:schemeClr val="bg1"/>
              </a:solidFill>
              <a:latin typeface="Calibri" panose="020F0502020204030204" pitchFamily="34" charset="0"/>
            </a:endParaRPr>
          </a:p>
          <a:p>
            <a:pPr eaLnBrk="1" hangingPunct="1">
              <a:spcBef>
                <a:spcPct val="0"/>
              </a:spcBef>
              <a:buFontTx/>
              <a:buNone/>
            </a:pPr>
            <a:endParaRPr lang="en-GB" altLang="en-US" sz="2400" i="1" dirty="0" smtClean="0">
              <a:solidFill>
                <a:schemeClr val="bg1"/>
              </a:solidFill>
              <a:latin typeface="Calibri" panose="020F0502020204030204" pitchFamily="34" charset="0"/>
            </a:endParaRPr>
          </a:p>
          <a:p>
            <a:pPr eaLnBrk="1" hangingPunct="1">
              <a:spcBef>
                <a:spcPct val="0"/>
              </a:spcBef>
              <a:buFontTx/>
              <a:buNone/>
            </a:pPr>
            <a:endParaRPr lang="en-GB" altLang="en-US" sz="2400" i="1" dirty="0">
              <a:solidFill>
                <a:schemeClr val="bg1"/>
              </a:solidFill>
              <a:latin typeface="Calibri" panose="020F0502020204030204" pitchFamily="34" charset="0"/>
            </a:endParaRPr>
          </a:p>
          <a:p>
            <a:pPr eaLnBrk="1" hangingPunct="1">
              <a:spcBef>
                <a:spcPct val="0"/>
              </a:spcBef>
              <a:buFontTx/>
              <a:buNone/>
            </a:pPr>
            <a:r>
              <a:rPr lang="en-GB" altLang="en-US" sz="2400" i="1" dirty="0">
                <a:solidFill>
                  <a:schemeClr val="bg1"/>
                </a:solidFill>
                <a:latin typeface="Calibri" panose="020F0502020204030204" pitchFamily="34" charset="0"/>
              </a:rPr>
              <a:t>		</a:t>
            </a:r>
            <a:endParaRPr lang="en-GB" altLang="en-US" sz="1600" i="1" dirty="0">
              <a:solidFill>
                <a:schemeClr val="bg1"/>
              </a:solidFill>
              <a:latin typeface="Calibri" panose="020F0502020204030204" pitchFamily="34" charset="0"/>
            </a:endParaRPr>
          </a:p>
        </p:txBody>
      </p:sp>
      <p:cxnSp>
        <p:nvCxnSpPr>
          <p:cNvPr id="10" name="Straight Connector 9"/>
          <p:cNvCxnSpPr/>
          <p:nvPr/>
        </p:nvCxnSpPr>
        <p:spPr>
          <a:xfrm>
            <a:off x="179388" y="1151390"/>
            <a:ext cx="7086600" cy="0"/>
          </a:xfrm>
          <a:prstGeom prst="line">
            <a:avLst/>
          </a:prstGeom>
          <a:ln w="38100">
            <a:solidFill>
              <a:srgbClr val="EAE8C8"/>
            </a:solidFill>
          </a:ln>
        </p:spPr>
        <p:style>
          <a:lnRef idx="1">
            <a:schemeClr val="accent1"/>
          </a:lnRef>
          <a:fillRef idx="0">
            <a:schemeClr val="accent1"/>
          </a:fillRef>
          <a:effectRef idx="0">
            <a:schemeClr val="accent1"/>
          </a:effectRef>
          <a:fontRef idx="minor">
            <a:schemeClr val="tx1"/>
          </a:fontRef>
        </p:style>
      </p:cxnSp>
      <p:sp>
        <p:nvSpPr>
          <p:cNvPr id="20489" name="TextBox 2"/>
          <p:cNvSpPr txBox="1">
            <a:spLocks noChangeArrowheads="1"/>
          </p:cNvSpPr>
          <p:nvPr/>
        </p:nvSpPr>
        <p:spPr bwMode="auto">
          <a:xfrm>
            <a:off x="5248895" y="5019120"/>
            <a:ext cx="3780804"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GB" altLang="en-US" sz="2400" b="1" dirty="0">
                <a:solidFill>
                  <a:srgbClr val="EAE8C8"/>
                </a:solidFill>
                <a:latin typeface="Calibri" panose="020F0502020204030204" pitchFamily="34" charset="0"/>
              </a:rPr>
              <a:t>Subject </a:t>
            </a:r>
            <a:r>
              <a:rPr lang="en-GB" altLang="en-US" sz="2400" b="1" dirty="0" smtClean="0">
                <a:solidFill>
                  <a:srgbClr val="EAE8C8"/>
                </a:solidFill>
                <a:latin typeface="Calibri" panose="020F0502020204030204" pitchFamily="34" charset="0"/>
              </a:rPr>
              <a:t>Specific </a:t>
            </a:r>
            <a:r>
              <a:rPr lang="en-GB" altLang="en-US" sz="2400" b="1" dirty="0">
                <a:solidFill>
                  <a:srgbClr val="EAE8C8"/>
                </a:solidFill>
                <a:latin typeface="Calibri" panose="020F0502020204030204" pitchFamily="34" charset="0"/>
              </a:rPr>
              <a:t>A</a:t>
            </a:r>
            <a:r>
              <a:rPr lang="en-GB" altLang="en-US" sz="2400" b="1" dirty="0" smtClean="0">
                <a:solidFill>
                  <a:srgbClr val="EAE8C8"/>
                </a:solidFill>
                <a:latin typeface="Calibri" panose="020F0502020204030204" pitchFamily="34" charset="0"/>
              </a:rPr>
              <a:t>ssignment</a:t>
            </a:r>
            <a:endParaRPr lang="en-GB" altLang="en-US" sz="2400" b="1" dirty="0">
              <a:solidFill>
                <a:srgbClr val="EAE8C8"/>
              </a:solidFill>
              <a:latin typeface="Calibri" panose="020F0502020204030204" pitchFamily="34" charset="0"/>
            </a:endParaRPr>
          </a:p>
          <a:p>
            <a:pPr algn="r" eaLnBrk="1" hangingPunct="1">
              <a:lnSpc>
                <a:spcPct val="150000"/>
              </a:lnSpc>
              <a:spcBef>
                <a:spcPct val="0"/>
              </a:spcBef>
              <a:buFontTx/>
              <a:buNone/>
            </a:pPr>
            <a:r>
              <a:rPr lang="en-GB" altLang="en-US" sz="1800" i="1" dirty="0">
                <a:solidFill>
                  <a:schemeClr val="bg1"/>
                </a:solidFill>
                <a:latin typeface="Calibri" panose="020F0502020204030204" pitchFamily="34" charset="0"/>
              </a:rPr>
              <a:t>Set by tutor from your course </a:t>
            </a:r>
          </a:p>
          <a:p>
            <a:pPr algn="r" eaLnBrk="1" hangingPunct="1">
              <a:lnSpc>
                <a:spcPct val="150000"/>
              </a:lnSpc>
              <a:spcBef>
                <a:spcPct val="0"/>
              </a:spcBef>
              <a:buFontTx/>
              <a:buNone/>
            </a:pPr>
            <a:r>
              <a:rPr lang="en-GB" altLang="en-US" sz="1800" i="1" dirty="0">
                <a:solidFill>
                  <a:schemeClr val="bg1"/>
                </a:solidFill>
                <a:latin typeface="Calibri" panose="020F0502020204030204" pitchFamily="34" charset="0"/>
              </a:rPr>
              <a:t>Contact with tutor throughout </a:t>
            </a:r>
          </a:p>
          <a:p>
            <a:pPr algn="r" eaLnBrk="1" hangingPunct="1">
              <a:lnSpc>
                <a:spcPct val="150000"/>
              </a:lnSpc>
              <a:spcBef>
                <a:spcPct val="0"/>
              </a:spcBef>
              <a:buFontTx/>
              <a:buNone/>
            </a:pPr>
            <a:r>
              <a:rPr lang="en-GB" altLang="en-US" sz="1800" i="1" dirty="0" smtClean="0">
                <a:solidFill>
                  <a:schemeClr val="bg1"/>
                </a:solidFill>
                <a:latin typeface="Calibri" panose="020F0502020204030204" pitchFamily="34" charset="0"/>
              </a:rPr>
              <a:t>Access to online library and resources </a:t>
            </a:r>
          </a:p>
          <a:p>
            <a:pPr algn="r" eaLnBrk="1" hangingPunct="1">
              <a:spcBef>
                <a:spcPct val="0"/>
              </a:spcBef>
              <a:buFontTx/>
              <a:buNone/>
            </a:pPr>
            <a:endParaRPr lang="en-GB" altLang="en-US" sz="1800" i="1" dirty="0">
              <a:solidFill>
                <a:schemeClr val="bg1"/>
              </a:solidFill>
              <a:latin typeface="Calibri" panose="020F0502020204030204" pitchFamily="34" charset="0"/>
            </a:endParaRPr>
          </a:p>
        </p:txBody>
      </p:sp>
      <p:sp>
        <p:nvSpPr>
          <p:cNvPr id="2" name="TextBox 1"/>
          <p:cNvSpPr txBox="1"/>
          <p:nvPr/>
        </p:nvSpPr>
        <p:spPr>
          <a:xfrm>
            <a:off x="1" y="5015973"/>
            <a:ext cx="3905250" cy="1661993"/>
          </a:xfrm>
          <a:prstGeom prst="rect">
            <a:avLst/>
          </a:prstGeom>
          <a:noFill/>
        </p:spPr>
        <p:txBody>
          <a:bodyPr wrap="square" rtlCol="0">
            <a:spAutoFit/>
          </a:bodyPr>
          <a:lstStyle/>
          <a:p>
            <a:pPr>
              <a:spcBef>
                <a:spcPct val="0"/>
              </a:spcBef>
            </a:pPr>
            <a:r>
              <a:rPr lang="en-GB" altLang="en-US" sz="2400" b="1" dirty="0">
                <a:solidFill>
                  <a:srgbClr val="EAE8C8"/>
                </a:solidFill>
                <a:latin typeface="Calibri" panose="020F0502020204030204" pitchFamily="34" charset="0"/>
              </a:rPr>
              <a:t>Study </a:t>
            </a:r>
            <a:r>
              <a:rPr lang="en-GB" altLang="en-US" sz="2400" b="1" dirty="0" smtClean="0">
                <a:solidFill>
                  <a:srgbClr val="EAE8C8"/>
                </a:solidFill>
                <a:latin typeface="Calibri" panose="020F0502020204030204" pitchFamily="34" charset="0"/>
              </a:rPr>
              <a:t>Skills </a:t>
            </a:r>
            <a:r>
              <a:rPr lang="en-GB" altLang="en-US" sz="2400" b="1" dirty="0">
                <a:solidFill>
                  <a:srgbClr val="EAE8C8"/>
                </a:solidFill>
                <a:latin typeface="Calibri" panose="020F0502020204030204" pitchFamily="34" charset="0"/>
              </a:rPr>
              <a:t>E</a:t>
            </a:r>
            <a:r>
              <a:rPr lang="en-GB" altLang="en-US" sz="2400" b="1" dirty="0" smtClean="0">
                <a:solidFill>
                  <a:srgbClr val="EAE8C8"/>
                </a:solidFill>
                <a:latin typeface="Calibri" panose="020F0502020204030204" pitchFamily="34" charset="0"/>
              </a:rPr>
              <a:t>xercises</a:t>
            </a:r>
            <a:endParaRPr lang="en-GB" altLang="en-US" sz="2400" b="1" dirty="0">
              <a:solidFill>
                <a:srgbClr val="EAE8C8"/>
              </a:solidFill>
              <a:latin typeface="Calibri" panose="020F0502020204030204" pitchFamily="34" charset="0"/>
            </a:endParaRPr>
          </a:p>
          <a:p>
            <a:pPr>
              <a:lnSpc>
                <a:spcPct val="150000"/>
              </a:lnSpc>
              <a:spcBef>
                <a:spcPct val="0"/>
              </a:spcBef>
            </a:pPr>
            <a:r>
              <a:rPr lang="en-GB" altLang="en-US" i="1" dirty="0">
                <a:solidFill>
                  <a:schemeClr val="bg1"/>
                </a:solidFill>
                <a:latin typeface="Calibri" panose="020F0502020204030204" pitchFamily="34" charset="0"/>
              </a:rPr>
              <a:t>Online activities</a:t>
            </a:r>
          </a:p>
          <a:p>
            <a:pPr>
              <a:lnSpc>
                <a:spcPct val="150000"/>
              </a:lnSpc>
              <a:spcBef>
                <a:spcPct val="0"/>
              </a:spcBef>
            </a:pPr>
            <a:r>
              <a:rPr lang="en-GB" altLang="en-US" i="1" dirty="0">
                <a:solidFill>
                  <a:schemeClr val="bg1"/>
                </a:solidFill>
                <a:latin typeface="Calibri" panose="020F0502020204030204" pitchFamily="34" charset="0"/>
              </a:rPr>
              <a:t>Key skills for university study</a:t>
            </a:r>
          </a:p>
          <a:p>
            <a:r>
              <a:rPr lang="en-GB" altLang="en-US" i="1" dirty="0">
                <a:solidFill>
                  <a:schemeClr val="bg1"/>
                </a:solidFill>
                <a:latin typeface="Calibri" panose="020F0502020204030204" pitchFamily="34" charset="0"/>
              </a:rPr>
              <a:t>Assessed by multiple choice questions</a:t>
            </a:r>
            <a:r>
              <a:rPr lang="en-GB" altLang="en-US" sz="2400" i="1" dirty="0">
                <a:solidFill>
                  <a:schemeClr val="bg1"/>
                </a:solidFill>
                <a:latin typeface="Calibri" panose="020F0502020204030204" pitchFamily="34" charset="0"/>
              </a:rPr>
              <a:t>	</a:t>
            </a:r>
          </a:p>
        </p:txBody>
      </p:sp>
      <p:pic>
        <p:nvPicPr>
          <p:cNvPr id="11" name="Picture 10" descr="LeedsUniWhit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10350" y="182841"/>
            <a:ext cx="2309813" cy="65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259352"/>
            <a:ext cx="609600" cy="609600"/>
          </a:xfrm>
          <a:prstGeom prst="rect">
            <a:avLst/>
          </a:prstGeom>
        </p:spPr>
      </p:pic>
    </p:spTree>
    <p:custDataLst>
      <p:tags r:id="rId1"/>
    </p:custDataLst>
    <p:extLst>
      <p:ext uri="{BB962C8B-B14F-4D97-AF65-F5344CB8AC3E}">
        <p14:creationId xmlns:p14="http://schemas.microsoft.com/office/powerpoint/2010/main" val="2815143010"/>
      </p:ext>
    </p:extLst>
  </p:cSld>
  <p:clrMapOvr>
    <a:masterClrMapping/>
  </p:clrMapOvr>
  <mc:AlternateContent xmlns:mc="http://schemas.openxmlformats.org/markup-compatibility/2006" xmlns:p14="http://schemas.microsoft.com/office/powerpoint/2010/main">
    <mc:Choice Requires="p14">
      <p:transition spd="slow" p14:dur="2000" advTm="54407"/>
    </mc:Choice>
    <mc:Fallback xmlns="">
      <p:transition spd="slow" advTm="54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bldLst>
      <p:bldP spid="2048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6284" y="263776"/>
            <a:ext cx="8346219" cy="619018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30696804"/>
      </p:ext>
    </p:extLst>
  </p:cSld>
  <p:clrMapOvr>
    <a:masterClrMapping/>
  </p:clrMapOvr>
  <mc:AlternateContent xmlns:mc="http://schemas.openxmlformats.org/markup-compatibility/2006" xmlns:p14="http://schemas.microsoft.com/office/powerpoint/2010/main">
    <mc:Choice Requires="p14">
      <p:transition spd="slow" p14:dur="2000" advTm="7169"/>
    </mc:Choice>
    <mc:Fallback xmlns="">
      <p:transition spd="slow" advTm="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t="9140" r="3026" b="3712"/>
          <a:stretch/>
        </p:blipFill>
        <p:spPr>
          <a:xfrm>
            <a:off x="412760" y="517722"/>
            <a:ext cx="8081288" cy="5855369"/>
          </a:xfrm>
          <a:prstGeom prst="rect">
            <a:avLst/>
          </a:prstGeom>
        </p:spPr>
      </p:pic>
      <p:sp>
        <p:nvSpPr>
          <p:cNvPr id="3" name="Oval 2"/>
          <p:cNvSpPr/>
          <p:nvPr/>
        </p:nvSpPr>
        <p:spPr>
          <a:xfrm>
            <a:off x="202019" y="4375029"/>
            <a:ext cx="1781645" cy="1764146"/>
          </a:xfrm>
          <a:prstGeom prst="ellipse">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3749104"/>
      </p:ext>
    </p:extLst>
  </p:cSld>
  <p:clrMapOvr>
    <a:masterClrMapping/>
  </p:clrMapOvr>
  <mc:AlternateContent xmlns:mc="http://schemas.openxmlformats.org/markup-compatibility/2006" xmlns:p14="http://schemas.microsoft.com/office/powerpoint/2010/main">
    <mc:Choice Requires="p14">
      <p:transition spd="slow" p14:dur="2000" advTm="8421"/>
    </mc:Choice>
    <mc:Fallback xmlns="">
      <p:transition spd="slow" advTm="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7.8|21.8|10.9|4.8|8.3|15.4|14.9|25.2|16"/>
</p:tagLst>
</file>

<file path=ppt/tags/tag3.xml><?xml version="1.0" encoding="utf-8"?>
<p:tagLst xmlns:a="http://schemas.openxmlformats.org/drawingml/2006/main" xmlns:r="http://schemas.openxmlformats.org/officeDocument/2006/relationships" xmlns:p="http://schemas.openxmlformats.org/presentationml/2006/main">
  <p:tag name="TIMING" val="|35.7|13.3"/>
</p:tagLst>
</file>

<file path=ppt/tags/tag4.xml><?xml version="1.0" encoding="utf-8"?>
<p:tagLst xmlns:a="http://schemas.openxmlformats.org/drawingml/2006/main" xmlns:r="http://schemas.openxmlformats.org/officeDocument/2006/relationships" xmlns:p="http://schemas.openxmlformats.org/presentationml/2006/main">
  <p:tag name="TIMING" val="|1.2|0.5"/>
</p:tagLst>
</file>

<file path=ppt/tags/tag5.xml><?xml version="1.0" encoding="utf-8"?>
<p:tagLst xmlns:a="http://schemas.openxmlformats.org/drawingml/2006/main" xmlns:r="http://schemas.openxmlformats.org/officeDocument/2006/relationships" xmlns:p="http://schemas.openxmlformats.org/presentationml/2006/main">
  <p:tag name="TIMING" val="|3.8|6.2|3.6|14.8|10.5|7.6|10.1|5.3|8.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2359</TotalTime>
  <Words>3193</Words>
  <Application>Microsoft Office PowerPoint</Application>
  <PresentationFormat>On-screen Show (4:3)</PresentationFormat>
  <Paragraphs>240</Paragraphs>
  <Slides>16</Slides>
  <Notes>16</Notes>
  <HiddenSlides>0</HiddenSlides>
  <MMClips>33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Dickinson</dc:creator>
  <cp:lastModifiedBy>Alexander Kingston</cp:lastModifiedBy>
  <cp:revision>162</cp:revision>
  <dcterms:created xsi:type="dcterms:W3CDTF">2017-05-31T10:29:51Z</dcterms:created>
  <dcterms:modified xsi:type="dcterms:W3CDTF">2018-10-17T09:16:28Z</dcterms:modified>
</cp:coreProperties>
</file>